
<file path=[Content_Types].xml><?xml version="1.0" encoding="utf-8"?>
<Types xmlns="http://schemas.openxmlformats.org/package/2006/content-types">
  <Default Extension="png" ContentType="image/png"/>
  <Default Extension="bin" ContentType="application/vnd.ms-office.activeX"/>
  <Default Extension="jpeg" ContentType="image/jpeg"/>
  <Default Extension="rels" ContentType="application/vnd.openxmlformats-package.relationships+xml"/>
  <Default Extension="xml" ContentType="application/xml"/>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activeX/activeX1.xml" ContentType="application/vnd.ms-office.activeX+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5"/>
  </p:notesMasterIdLst>
  <p:handoutMasterIdLst>
    <p:handoutMasterId r:id="rId56"/>
  </p:handoutMasterIdLst>
  <p:sldIdLst>
    <p:sldId id="256" r:id="rId2"/>
    <p:sldId id="323" r:id="rId3"/>
    <p:sldId id="326" r:id="rId4"/>
    <p:sldId id="322" r:id="rId5"/>
    <p:sldId id="286" r:id="rId6"/>
    <p:sldId id="284" r:id="rId7"/>
    <p:sldId id="317" r:id="rId8"/>
    <p:sldId id="282" r:id="rId9"/>
    <p:sldId id="321" r:id="rId10"/>
    <p:sldId id="296" r:id="rId11"/>
    <p:sldId id="336" r:id="rId12"/>
    <p:sldId id="297" r:id="rId13"/>
    <p:sldId id="298" r:id="rId14"/>
    <p:sldId id="281" r:id="rId15"/>
    <p:sldId id="275" r:id="rId16"/>
    <p:sldId id="320" r:id="rId17"/>
    <p:sldId id="285" r:id="rId18"/>
    <p:sldId id="319" r:id="rId19"/>
    <p:sldId id="329" r:id="rId20"/>
    <p:sldId id="331" r:id="rId21"/>
    <p:sldId id="295" r:id="rId22"/>
    <p:sldId id="333" r:id="rId23"/>
    <p:sldId id="334" r:id="rId24"/>
    <p:sldId id="274" r:id="rId25"/>
    <p:sldId id="338" r:id="rId26"/>
    <p:sldId id="348" r:id="rId27"/>
    <p:sldId id="346" r:id="rId28"/>
    <p:sldId id="347" r:id="rId29"/>
    <p:sldId id="337" r:id="rId30"/>
    <p:sldId id="350" r:id="rId31"/>
    <p:sldId id="340" r:id="rId32"/>
    <p:sldId id="341" r:id="rId33"/>
    <p:sldId id="300" r:id="rId34"/>
    <p:sldId id="311" r:id="rId35"/>
    <p:sldId id="313" r:id="rId36"/>
    <p:sldId id="312" r:id="rId37"/>
    <p:sldId id="352" r:id="rId38"/>
    <p:sldId id="280" r:id="rId39"/>
    <p:sldId id="261" r:id="rId40"/>
    <p:sldId id="277" r:id="rId41"/>
    <p:sldId id="262" r:id="rId42"/>
    <p:sldId id="318" r:id="rId43"/>
    <p:sldId id="293" r:id="rId44"/>
    <p:sldId id="289" r:id="rId45"/>
    <p:sldId id="290" r:id="rId46"/>
    <p:sldId id="353" r:id="rId47"/>
    <p:sldId id="344" r:id="rId48"/>
    <p:sldId id="342" r:id="rId49"/>
    <p:sldId id="343" r:id="rId50"/>
    <p:sldId id="354" r:id="rId51"/>
    <p:sldId id="355" r:id="rId52"/>
    <p:sldId id="356" r:id="rId53"/>
    <p:sldId id="357" r:id="rId5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2471" autoAdjust="0"/>
    <p:restoredTop sz="94660"/>
  </p:normalViewPr>
  <p:slideViewPr>
    <p:cSldViewPr>
      <p:cViewPr>
        <p:scale>
          <a:sx n="89" d="100"/>
          <a:sy n="89" d="100"/>
        </p:scale>
        <p:origin x="-594" y="-48"/>
      </p:cViewPr>
      <p:guideLst>
        <p:guide orient="horz" pos="2160"/>
        <p:guide pos="2880"/>
      </p:guideLst>
    </p:cSldViewPr>
  </p:slideViewPr>
  <p:notesTextViewPr>
    <p:cViewPr>
      <p:scale>
        <a:sx n="1" d="1"/>
        <a:sy n="1" d="1"/>
      </p:scale>
      <p:origin x="0" y="0"/>
    </p:cViewPr>
  </p:notesTextViewPr>
  <p:sorterViewPr>
    <p:cViewPr>
      <p:scale>
        <a:sx n="100" d="100"/>
        <a:sy n="100" d="100"/>
      </p:scale>
      <p:origin x="0" y="16866"/>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activeX1.xml><?xml version="1.0" encoding="utf-8"?>
<ax:ocx xmlns:ax="http://schemas.microsoft.com/office/2006/activeX" xmlns:r="http://schemas.openxmlformats.org/officeDocument/2006/relationships" ax:classid="{D27CDB6E-AE6D-11CF-96B8-444553540000}" ax:persistence="persistStorage" r:id="rId1"/>
</file>

<file path=ppt/drawings/_rels/vmlDrawing1.vml.rels><?xml version="1.0" encoding="UTF-8" standalone="yes"?>
<Relationships xmlns="http://schemas.openxmlformats.org/package/2006/relationships"><Relationship Id="rId1" Type="http://schemas.openxmlformats.org/officeDocument/2006/relationships/image" Target="../media/image33.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31C4BF-74B4-40FA-9E54-AC010CA6CE97}" type="datetimeFigureOut">
              <a:rPr lang="en-US" smtClean="0"/>
              <a:t>3/11/2014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E462E45-E97C-491E-9B2B-9217A51E2458}" type="slidenum">
              <a:rPr lang="en-US" smtClean="0"/>
              <a:t>‹#›</a:t>
            </a:fld>
            <a:endParaRPr lang="en-US"/>
          </a:p>
        </p:txBody>
      </p:sp>
    </p:spTree>
    <p:extLst>
      <p:ext uri="{BB962C8B-B14F-4D97-AF65-F5344CB8AC3E}">
        <p14:creationId xmlns:p14="http://schemas.microsoft.com/office/powerpoint/2010/main" val="220290385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DF221A4-BBA1-4274-B0EA-A5AAF8D9996E}" type="datetimeFigureOut">
              <a:rPr lang="en-US" smtClean="0"/>
              <a:t>3/11/2014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1D350CD-1CD8-4F62-842A-6791DD30AFBD}" type="slidenum">
              <a:rPr lang="en-US" smtClean="0"/>
              <a:t>‹#›</a:t>
            </a:fld>
            <a:endParaRPr lang="en-US"/>
          </a:p>
        </p:txBody>
      </p:sp>
    </p:spTree>
    <p:extLst>
      <p:ext uri="{BB962C8B-B14F-4D97-AF65-F5344CB8AC3E}">
        <p14:creationId xmlns:p14="http://schemas.microsoft.com/office/powerpoint/2010/main" val="166763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algn="ctr" eaLnBrk="0" fontAlgn="base" hangingPunct="0">
              <a:spcBef>
                <a:spcPct val="0"/>
              </a:spcBef>
              <a:spcAft>
                <a:spcPct val="0"/>
              </a:spcAft>
              <a:defRPr sz="2000">
                <a:solidFill>
                  <a:schemeClr val="tx1"/>
                </a:solidFill>
                <a:latin typeface="Arial" charset="0"/>
              </a:defRPr>
            </a:lvl6pPr>
            <a:lvl7pPr marL="2971800" indent="-228600" algn="ctr" eaLnBrk="0" fontAlgn="base" hangingPunct="0">
              <a:spcBef>
                <a:spcPct val="0"/>
              </a:spcBef>
              <a:spcAft>
                <a:spcPct val="0"/>
              </a:spcAft>
              <a:defRPr sz="2000">
                <a:solidFill>
                  <a:schemeClr val="tx1"/>
                </a:solidFill>
                <a:latin typeface="Arial" charset="0"/>
              </a:defRPr>
            </a:lvl7pPr>
            <a:lvl8pPr marL="3429000" indent="-228600" algn="ctr" eaLnBrk="0" fontAlgn="base" hangingPunct="0">
              <a:spcBef>
                <a:spcPct val="0"/>
              </a:spcBef>
              <a:spcAft>
                <a:spcPct val="0"/>
              </a:spcAft>
              <a:defRPr sz="2000">
                <a:solidFill>
                  <a:schemeClr val="tx1"/>
                </a:solidFill>
                <a:latin typeface="Arial" charset="0"/>
              </a:defRPr>
            </a:lvl8pPr>
            <a:lvl9pPr marL="3886200" indent="-228600" algn="ctr" eaLnBrk="0" fontAlgn="base" hangingPunct="0">
              <a:spcBef>
                <a:spcPct val="0"/>
              </a:spcBef>
              <a:spcAft>
                <a:spcPct val="0"/>
              </a:spcAft>
              <a:defRPr sz="2000">
                <a:solidFill>
                  <a:schemeClr val="tx1"/>
                </a:solidFill>
                <a:latin typeface="Arial" charset="0"/>
              </a:defRPr>
            </a:lvl9pPr>
          </a:lstStyle>
          <a:p>
            <a:pPr eaLnBrk="1" hangingPunct="1"/>
            <a:fld id="{7FCA28BE-E38B-4559-8D70-F4B351B6421D}" type="slidenum">
              <a:rPr lang="en-US" sz="1200" smtClean="0">
                <a:latin typeface="Times New Roman" pitchFamily="18" charset="0"/>
              </a:rPr>
              <a:pPr eaLnBrk="1" hangingPunct="1"/>
              <a:t>3</a:t>
            </a:fld>
            <a:endParaRPr lang="en-US" sz="1200" smtClean="0">
              <a:latin typeface="Times New Roman" pitchFamily="18" charset="0"/>
            </a:endParaRPr>
          </a:p>
        </p:txBody>
      </p:sp>
      <p:sp>
        <p:nvSpPr>
          <p:cNvPr id="62467" name="Rectangle 2"/>
          <p:cNvSpPr>
            <a:spLocks noGrp="1" noRot="1" noChangeAspect="1" noChangeArrowheads="1" noTextEdit="1"/>
          </p:cNvSpPr>
          <p:nvPr>
            <p:ph type="sldImg"/>
          </p:nvPr>
        </p:nvSpPr>
        <p:spPr>
          <a:ln/>
        </p:spPr>
      </p:sp>
      <p:sp>
        <p:nvSpPr>
          <p:cNvPr id="62468" name="Rectangle 3"/>
          <p:cNvSpPr>
            <a:spLocks noGrp="1" noChangeArrowheads="1"/>
          </p:cNvSpPr>
          <p:nvPr>
            <p:ph type="body" idx="1"/>
          </p:nvPr>
        </p:nvSpPr>
        <p:spPr>
          <a:xfrm>
            <a:off x="685800" y="4343400"/>
            <a:ext cx="5486400" cy="4114800"/>
          </a:xfrm>
          <a:noFill/>
        </p:spPr>
        <p:txBody>
          <a:bodyPr/>
          <a:lstStyle/>
          <a:p>
            <a:pPr eaLnBrk="1" hangingPunct="1"/>
            <a:r>
              <a:rPr lang="en-US" smtClean="0"/>
              <a:t>Advantages of having a telescope in space:</a:t>
            </a:r>
          </a:p>
          <a:p>
            <a:pPr eaLnBrk="1" hangingPunct="1">
              <a:buFontTx/>
              <a:buChar char="•"/>
            </a:pPr>
            <a:r>
              <a:rPr lang="en-US" smtClean="0"/>
              <a:t>No atmospheric blurring. </a:t>
            </a:r>
          </a:p>
          <a:p>
            <a:pPr eaLnBrk="1" hangingPunct="1">
              <a:buFontTx/>
              <a:buChar char="•"/>
            </a:pPr>
            <a:r>
              <a:rPr lang="en-US" smtClean="0"/>
              <a:t>The sky is darker. No scattered light from nearby human populations or from the Sun. The atmosphere also </a:t>
            </a:r>
            <a:r>
              <a:rPr lang="en-US" i="1" smtClean="0"/>
              <a:t>glows</a:t>
            </a:r>
            <a:r>
              <a:rPr lang="en-US" smtClean="0"/>
              <a:t> at certain wavelengths, especially in the infrared. </a:t>
            </a:r>
          </a:p>
          <a:p>
            <a:pPr eaLnBrk="1" hangingPunct="1">
              <a:buFontTx/>
              <a:buChar char="•"/>
            </a:pPr>
            <a:r>
              <a:rPr lang="en-US" smtClean="0"/>
              <a:t>To see ultraviolet, x-rays, gamma-rays, and infrared light blocked by the atmosphere. </a:t>
            </a:r>
          </a:p>
          <a:p>
            <a:pPr eaLnBrk="1" hangingPunct="1">
              <a:buFontTx/>
              <a:buChar char="•"/>
            </a:pPr>
            <a:r>
              <a:rPr lang="en-US" smtClean="0"/>
              <a:t>Telescope mirrors do not flex under their own weight as they do on the ground. </a:t>
            </a:r>
            <a:endParaRPr lang="en-US" b="1" u="sng" smtClean="0"/>
          </a:p>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a:ln/>
        </p:spPr>
      </p:sp>
      <p:sp>
        <p:nvSpPr>
          <p:cNvPr id="778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
        <p:nvSpPr>
          <p:cNvPr id="778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fld id="{94A28C06-7166-4895-9E84-3EA780799F4F}" type="slidenum">
              <a:rPr lang="en-US" sz="1200" smtClean="0"/>
              <a:pPr/>
              <a:t>25</a:t>
            </a:fld>
            <a:endParaRPr lang="en-US" sz="120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fld id="{8E35B4DF-C648-4B16-980E-02BD1FD8BD61}" type="slidenum">
              <a:rPr lang="en-US" sz="1200" smtClean="0"/>
              <a:pPr/>
              <a:t>26</a:t>
            </a:fld>
            <a:endParaRPr lang="en-US" sz="1200" smtClean="0"/>
          </a:p>
        </p:txBody>
      </p:sp>
      <p:sp>
        <p:nvSpPr>
          <p:cNvPr id="81923" name="Rectangle 2"/>
          <p:cNvSpPr>
            <a:spLocks noGrp="1" noRot="1" noChangeAspect="1" noChangeArrowheads="1" noTextEdit="1"/>
          </p:cNvSpPr>
          <p:nvPr>
            <p:ph type="sldImg"/>
          </p:nvPr>
        </p:nvSpPr>
        <p:spPr>
          <a:ln/>
        </p:spPr>
      </p:sp>
      <p:sp>
        <p:nvSpPr>
          <p:cNvPr id="819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fld id="{349EA9DA-FBFF-4603-A527-A66449E3FA52}" type="slidenum">
              <a:rPr lang="en-US" sz="1200" smtClean="0"/>
              <a:pPr/>
              <a:t>27</a:t>
            </a:fld>
            <a:endParaRPr lang="en-US" sz="1200" smtClean="0"/>
          </a:p>
        </p:txBody>
      </p:sp>
      <p:sp>
        <p:nvSpPr>
          <p:cNvPr id="82947" name="Rectangle 2"/>
          <p:cNvSpPr>
            <a:spLocks noGrp="1" noRot="1" noChangeAspect="1" noChangeArrowheads="1" noTextEdit="1"/>
          </p:cNvSpPr>
          <p:nvPr>
            <p:ph type="sldImg"/>
          </p:nvPr>
        </p:nvSpPr>
        <p:spPr>
          <a:ln/>
        </p:spPr>
      </p:sp>
      <p:sp>
        <p:nvSpPr>
          <p:cNvPr id="829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fld id="{46DE8946-3014-44A6-9C20-BF6FAA24AABA}" type="slidenum">
              <a:rPr lang="en-US" sz="1200" smtClean="0"/>
              <a:pPr/>
              <a:t>28</a:t>
            </a:fld>
            <a:endParaRPr lang="en-US" sz="1200" smtClean="0"/>
          </a:p>
        </p:txBody>
      </p:sp>
      <p:sp>
        <p:nvSpPr>
          <p:cNvPr id="83971" name="Rectangle 2"/>
          <p:cNvSpPr>
            <a:spLocks noGrp="1" noRot="1" noChangeAspect="1" noChangeArrowheads="1" noTextEdit="1"/>
          </p:cNvSpPr>
          <p:nvPr>
            <p:ph type="sldImg"/>
          </p:nvPr>
        </p:nvSpPr>
        <p:spPr>
          <a:ln/>
        </p:spPr>
      </p:sp>
      <p:sp>
        <p:nvSpPr>
          <p:cNvPr id="839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a:ln/>
        </p:spPr>
      </p:sp>
      <p:sp>
        <p:nvSpPr>
          <p:cNvPr id="860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
        <p:nvSpPr>
          <p:cNvPr id="860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fld id="{08D359D0-6445-4D5C-997A-B4A5FE2A97BA}" type="slidenum">
              <a:rPr lang="en-US" sz="1200" smtClean="0"/>
              <a:pPr/>
              <a:t>30</a:t>
            </a:fld>
            <a:endParaRPr lang="en-US" sz="120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p:spPr>
        <p:txBody>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algn="ctr" eaLnBrk="0" fontAlgn="base" hangingPunct="0">
              <a:spcBef>
                <a:spcPct val="0"/>
              </a:spcBef>
              <a:spcAft>
                <a:spcPct val="0"/>
              </a:spcAft>
              <a:defRPr sz="2000">
                <a:solidFill>
                  <a:schemeClr val="tx1"/>
                </a:solidFill>
                <a:latin typeface="Arial" charset="0"/>
              </a:defRPr>
            </a:lvl6pPr>
            <a:lvl7pPr marL="2971800" indent="-228600" algn="ctr" eaLnBrk="0" fontAlgn="base" hangingPunct="0">
              <a:spcBef>
                <a:spcPct val="0"/>
              </a:spcBef>
              <a:spcAft>
                <a:spcPct val="0"/>
              </a:spcAft>
              <a:defRPr sz="2000">
                <a:solidFill>
                  <a:schemeClr val="tx1"/>
                </a:solidFill>
                <a:latin typeface="Arial" charset="0"/>
              </a:defRPr>
            </a:lvl7pPr>
            <a:lvl8pPr marL="3429000" indent="-228600" algn="ctr" eaLnBrk="0" fontAlgn="base" hangingPunct="0">
              <a:spcBef>
                <a:spcPct val="0"/>
              </a:spcBef>
              <a:spcAft>
                <a:spcPct val="0"/>
              </a:spcAft>
              <a:defRPr sz="2000">
                <a:solidFill>
                  <a:schemeClr val="tx1"/>
                </a:solidFill>
                <a:latin typeface="Arial" charset="0"/>
              </a:defRPr>
            </a:lvl8pPr>
            <a:lvl9pPr marL="3886200" indent="-228600" algn="ctr" eaLnBrk="0" fontAlgn="base" hangingPunct="0">
              <a:spcBef>
                <a:spcPct val="0"/>
              </a:spcBef>
              <a:spcAft>
                <a:spcPct val="0"/>
              </a:spcAft>
              <a:defRPr sz="2000">
                <a:solidFill>
                  <a:schemeClr val="tx1"/>
                </a:solidFill>
                <a:latin typeface="Arial" charset="0"/>
              </a:defRPr>
            </a:lvl9pPr>
          </a:lstStyle>
          <a:p>
            <a:pPr eaLnBrk="1" hangingPunct="1"/>
            <a:fld id="{5C02F9C3-B98B-42E1-978C-D1C2B4255EB9}" type="slidenum">
              <a:rPr lang="en-US" sz="1200" smtClean="0">
                <a:latin typeface="Times New Roman" pitchFamily="18" charset="0"/>
              </a:rPr>
              <a:pPr eaLnBrk="1" hangingPunct="1"/>
              <a:t>31</a:t>
            </a:fld>
            <a:endParaRPr lang="en-US" sz="1200" smtClean="0">
              <a:latin typeface="Times New Roman" pitchFamily="18" charset="0"/>
            </a:endParaRPr>
          </a:p>
        </p:txBody>
      </p:sp>
      <p:sp>
        <p:nvSpPr>
          <p:cNvPr id="70659" name="Rectangle 2"/>
          <p:cNvSpPr>
            <a:spLocks noGrp="1" noRot="1" noChangeAspect="1" noChangeArrowheads="1" noTextEdit="1"/>
          </p:cNvSpPr>
          <p:nvPr>
            <p:ph type="sldImg"/>
          </p:nvPr>
        </p:nvSpPr>
        <p:spPr>
          <a:xfrm>
            <a:off x="1143000" y="685800"/>
            <a:ext cx="4570413" cy="3427413"/>
          </a:xfrm>
          <a:ln/>
        </p:spPr>
      </p:sp>
      <p:sp>
        <p:nvSpPr>
          <p:cNvPr id="70660" name="Rectangle 3"/>
          <p:cNvSpPr>
            <a:spLocks noGrp="1" noChangeArrowheads="1"/>
          </p:cNvSpPr>
          <p:nvPr>
            <p:ph type="body" idx="1"/>
          </p:nvPr>
        </p:nvSpPr>
        <p:spPr>
          <a:xfrm>
            <a:off x="687388" y="4343400"/>
            <a:ext cx="5483225" cy="4114800"/>
          </a:xfrm>
          <a:noFill/>
        </p:spPr>
        <p:txBody>
          <a:bodyPr/>
          <a:lstStyle/>
          <a:p>
            <a:pPr eaLnBrk="1" hangingPunct="1">
              <a:spcBef>
                <a:spcPct val="50000"/>
              </a:spcBef>
            </a:pPr>
            <a:r>
              <a:rPr lang="en-US" smtClean="0"/>
              <a:t>The Spiral arms are only 5% more dense than average, and are the locations of new star formation</a:t>
            </a:r>
          </a:p>
          <a:p>
            <a:pPr eaLnBrk="1" hangingPunct="1"/>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algn="ctr" eaLnBrk="0" fontAlgn="base" hangingPunct="0">
              <a:spcBef>
                <a:spcPct val="0"/>
              </a:spcBef>
              <a:spcAft>
                <a:spcPct val="0"/>
              </a:spcAft>
              <a:defRPr sz="2000">
                <a:solidFill>
                  <a:schemeClr val="tx1"/>
                </a:solidFill>
                <a:latin typeface="Arial" charset="0"/>
              </a:defRPr>
            </a:lvl6pPr>
            <a:lvl7pPr marL="2971800" indent="-228600" algn="ctr" eaLnBrk="0" fontAlgn="base" hangingPunct="0">
              <a:spcBef>
                <a:spcPct val="0"/>
              </a:spcBef>
              <a:spcAft>
                <a:spcPct val="0"/>
              </a:spcAft>
              <a:defRPr sz="2000">
                <a:solidFill>
                  <a:schemeClr val="tx1"/>
                </a:solidFill>
                <a:latin typeface="Arial" charset="0"/>
              </a:defRPr>
            </a:lvl7pPr>
            <a:lvl8pPr marL="3429000" indent="-228600" algn="ctr" eaLnBrk="0" fontAlgn="base" hangingPunct="0">
              <a:spcBef>
                <a:spcPct val="0"/>
              </a:spcBef>
              <a:spcAft>
                <a:spcPct val="0"/>
              </a:spcAft>
              <a:defRPr sz="2000">
                <a:solidFill>
                  <a:schemeClr val="tx1"/>
                </a:solidFill>
                <a:latin typeface="Arial" charset="0"/>
              </a:defRPr>
            </a:lvl8pPr>
            <a:lvl9pPr marL="3886200" indent="-228600" algn="ctr" eaLnBrk="0" fontAlgn="base" hangingPunct="0">
              <a:spcBef>
                <a:spcPct val="0"/>
              </a:spcBef>
              <a:spcAft>
                <a:spcPct val="0"/>
              </a:spcAft>
              <a:defRPr sz="2000">
                <a:solidFill>
                  <a:schemeClr val="tx1"/>
                </a:solidFill>
                <a:latin typeface="Arial" charset="0"/>
              </a:defRPr>
            </a:lvl9pPr>
          </a:lstStyle>
          <a:p>
            <a:pPr eaLnBrk="1" hangingPunct="1"/>
            <a:fld id="{63FC8FAD-F580-4FB0-9F7D-6E850AD4DFAD}" type="slidenum">
              <a:rPr lang="en-US" sz="1200" smtClean="0">
                <a:latin typeface="Times New Roman" pitchFamily="18" charset="0"/>
              </a:rPr>
              <a:pPr eaLnBrk="1" hangingPunct="1"/>
              <a:t>32</a:t>
            </a:fld>
            <a:endParaRPr lang="en-US" sz="1200" smtClean="0">
              <a:latin typeface="Times New Roman" pitchFamily="18" charset="0"/>
            </a:endParaRPr>
          </a:p>
        </p:txBody>
      </p:sp>
      <p:sp>
        <p:nvSpPr>
          <p:cNvPr id="69635" name="Rectangle 2"/>
          <p:cNvSpPr>
            <a:spLocks noGrp="1" noRot="1" noChangeAspect="1" noChangeArrowheads="1" noTextEdit="1"/>
          </p:cNvSpPr>
          <p:nvPr>
            <p:ph type="sldImg"/>
          </p:nvPr>
        </p:nvSpPr>
        <p:spPr>
          <a:xfrm>
            <a:off x="1143000" y="685800"/>
            <a:ext cx="4570413" cy="3427413"/>
          </a:xfrm>
          <a:ln/>
        </p:spPr>
      </p:sp>
      <p:sp>
        <p:nvSpPr>
          <p:cNvPr id="69636" name="Rectangle 3"/>
          <p:cNvSpPr>
            <a:spLocks noGrp="1" noChangeArrowheads="1"/>
          </p:cNvSpPr>
          <p:nvPr>
            <p:ph type="body" idx="1"/>
          </p:nvPr>
        </p:nvSpPr>
        <p:spPr>
          <a:xfrm>
            <a:off x="687388" y="4343400"/>
            <a:ext cx="5483225" cy="4114800"/>
          </a:xfrm>
          <a:noFill/>
        </p:spPr>
        <p:txBody>
          <a:bodyPr/>
          <a:lstStyle/>
          <a:p>
            <a:pPr eaLnBrk="1" hangingPunct="1"/>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56744A7-5008-4776-97AE-9CD1F1016989}" type="slidenum">
              <a:rPr lang="en-US"/>
              <a:pPr/>
              <a:t>33</a:t>
            </a:fld>
            <a:endParaRPr lang="en-US"/>
          </a:p>
        </p:txBody>
      </p:sp>
      <p:sp>
        <p:nvSpPr>
          <p:cNvPr id="414722" name="Rectangle 2"/>
          <p:cNvSpPr>
            <a:spLocks noGrp="1" noRot="1" noChangeAspect="1" noChangeArrowheads="1" noTextEdit="1"/>
          </p:cNvSpPr>
          <p:nvPr>
            <p:ph type="sldImg"/>
          </p:nvPr>
        </p:nvSpPr>
        <p:spPr>
          <a:ln/>
        </p:spPr>
      </p:sp>
      <p:sp>
        <p:nvSpPr>
          <p:cNvPr id="41472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674FE3E-EFCC-4819-9517-6240E3A40B22}" type="slidenum">
              <a:rPr lang="en-US" smtClean="0"/>
              <a:pPr/>
              <a:t>34</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6F54842-54E9-4FA3-AC3A-96221DBE73EF}" type="slidenum">
              <a:rPr lang="en-US"/>
              <a:pPr/>
              <a:t>35</a:t>
            </a:fld>
            <a:endParaRPr lang="en-US"/>
          </a:p>
        </p:txBody>
      </p:sp>
      <p:sp>
        <p:nvSpPr>
          <p:cNvPr id="158722" name="Rectangle 2"/>
          <p:cNvSpPr>
            <a:spLocks noGrp="1" noRot="1" noChangeAspect="1" noChangeArrowheads="1" noTextEdit="1"/>
          </p:cNvSpPr>
          <p:nvPr>
            <p:ph type="sldImg"/>
          </p:nvPr>
        </p:nvSpPr>
        <p:spPr>
          <a:ln/>
        </p:spPr>
      </p:sp>
      <p:sp>
        <p:nvSpPr>
          <p:cNvPr id="15872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73D368A-34FA-4CB9-9AE6-E19593A3E536}" type="slidenum">
              <a:rPr lang="en-US"/>
              <a:pPr/>
              <a:t>10</a:t>
            </a:fld>
            <a:endParaRPr lang="en-US"/>
          </a:p>
        </p:txBody>
      </p:sp>
      <p:sp>
        <p:nvSpPr>
          <p:cNvPr id="304130" name="Rectangle 2"/>
          <p:cNvSpPr>
            <a:spLocks noGrp="1" noRot="1" noChangeAspect="1" noChangeArrowheads="1" noTextEdit="1"/>
          </p:cNvSpPr>
          <p:nvPr>
            <p:ph type="sldImg"/>
          </p:nvPr>
        </p:nvSpPr>
        <p:spPr>
          <a:ln/>
        </p:spPr>
      </p:sp>
      <p:sp>
        <p:nvSpPr>
          <p:cNvPr id="30413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674FE3E-EFCC-4819-9517-6240E3A40B22}" type="slidenum">
              <a:rPr lang="en-US" smtClean="0"/>
              <a:pPr/>
              <a:t>36</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674FE3E-EFCC-4819-9517-6240E3A40B22}" type="slidenum">
              <a:rPr lang="en-US" smtClean="0"/>
              <a:pPr/>
              <a:t>37</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88EE8E9-78D5-4143-82A0-8CF1BD94AE8D}" type="slidenum">
              <a:rPr lang="en-US"/>
              <a:pPr/>
              <a:t>47</a:t>
            </a:fld>
            <a:endParaRPr lang="en-US"/>
          </a:p>
        </p:txBody>
      </p:sp>
      <p:sp>
        <p:nvSpPr>
          <p:cNvPr id="207874" name="Rectangle 2"/>
          <p:cNvSpPr>
            <a:spLocks noGrp="1" noRot="1" noChangeAspect="1" noChangeArrowheads="1" noTextEdit="1"/>
          </p:cNvSpPr>
          <p:nvPr>
            <p:ph type="sldImg"/>
          </p:nvPr>
        </p:nvSpPr>
        <p:spPr>
          <a:ln/>
        </p:spPr>
      </p:sp>
      <p:sp>
        <p:nvSpPr>
          <p:cNvPr id="20787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a:ln/>
        </p:spPr>
      </p:sp>
      <p:sp>
        <p:nvSpPr>
          <p:cNvPr id="757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
        <p:nvSpPr>
          <p:cNvPr id="757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fld id="{05C08921-1CBA-4D95-A47B-8F9F29B380AF}" type="slidenum">
              <a:rPr lang="en-US" sz="1200" smtClean="0"/>
              <a:pPr/>
              <a:t>11</a:t>
            </a:fld>
            <a:endParaRPr lang="en-US" sz="120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8C7E08B-62E7-419D-BC56-853A72DF76B8}" type="slidenum">
              <a:rPr lang="en-US"/>
              <a:pPr/>
              <a:t>12</a:t>
            </a:fld>
            <a:endParaRPr lang="en-US"/>
          </a:p>
        </p:txBody>
      </p:sp>
      <p:sp>
        <p:nvSpPr>
          <p:cNvPr id="150530" name="Rectangle 2"/>
          <p:cNvSpPr>
            <a:spLocks noGrp="1" noRot="1" noChangeAspect="1" noChangeArrowheads="1" noTextEdit="1"/>
          </p:cNvSpPr>
          <p:nvPr>
            <p:ph type="sldImg"/>
          </p:nvPr>
        </p:nvSpPr>
        <p:spPr>
          <a:ln/>
        </p:spPr>
      </p:sp>
      <p:sp>
        <p:nvSpPr>
          <p:cNvPr id="15053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BFE1639-E15E-4D55-BBA2-16ED3109B2B2}" type="slidenum">
              <a:rPr lang="en-US"/>
              <a:pPr/>
              <a:t>13</a:t>
            </a:fld>
            <a:endParaRPr lang="en-US"/>
          </a:p>
        </p:txBody>
      </p:sp>
      <p:sp>
        <p:nvSpPr>
          <p:cNvPr id="453634" name="Rectangle 2"/>
          <p:cNvSpPr>
            <a:spLocks noGrp="1" noRot="1" noChangeAspect="1" noChangeArrowheads="1" noTextEdit="1"/>
          </p:cNvSpPr>
          <p:nvPr>
            <p:ph type="sldImg"/>
          </p:nvPr>
        </p:nvSpPr>
        <p:spPr>
          <a:ln/>
        </p:spPr>
      </p:sp>
      <p:sp>
        <p:nvSpPr>
          <p:cNvPr id="4536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a:ln/>
        </p:spPr>
      </p:sp>
      <p:sp>
        <p:nvSpPr>
          <p:cNvPr id="675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
        <p:nvSpPr>
          <p:cNvPr id="675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fld id="{8586CB66-CD82-478D-BE48-AF70D6A4F366}" type="slidenum">
              <a:rPr lang="en-US" sz="1200" smtClean="0"/>
              <a:pPr/>
              <a:t>19</a:t>
            </a:fld>
            <a:endParaRPr lang="en-US" sz="120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fld id="{40988A45-64C5-4FC8-925A-4ECCCDC3B096}" type="slidenum">
              <a:rPr lang="en-US" sz="1200" smtClean="0"/>
              <a:pPr/>
              <a:t>20</a:t>
            </a:fld>
            <a:endParaRPr lang="en-US" sz="1200" smtClean="0"/>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ln/>
        </p:spPr>
      </p:sp>
      <p:sp>
        <p:nvSpPr>
          <p:cNvPr id="716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
        <p:nvSpPr>
          <p:cNvPr id="716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fld id="{29C923B6-0116-4C35-89CD-E44706A18032}" type="slidenum">
              <a:rPr lang="en-US" sz="1200" smtClean="0"/>
              <a:pPr/>
              <a:t>22</a:t>
            </a:fld>
            <a:endParaRPr lang="en-US" sz="120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a:ln/>
        </p:spPr>
      </p:sp>
      <p:sp>
        <p:nvSpPr>
          <p:cNvPr id="737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
        <p:nvSpPr>
          <p:cNvPr id="737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fld id="{A4370382-7FC5-455E-ADC3-03BD61568F2E}" type="slidenum">
              <a:rPr lang="en-US" sz="1200" smtClean="0"/>
              <a:pPr/>
              <a:t>23</a:t>
            </a:fld>
            <a:endParaRPr lang="en-US" sz="120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A653518-FC6B-4D93-9D01-4D4F0EB4D4C1}" type="datetimeFigureOut">
              <a:rPr lang="en-US" smtClean="0"/>
              <a:t>3/11/2014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98BF1E3-256F-4D6E-A63B-E0BD7BA40501}" type="slidenum">
              <a:rPr lang="en-US" smtClean="0"/>
              <a:t>‹#›</a:t>
            </a:fld>
            <a:endParaRPr lang="en-US"/>
          </a:p>
        </p:txBody>
      </p:sp>
    </p:spTree>
    <p:extLst>
      <p:ext uri="{BB962C8B-B14F-4D97-AF65-F5344CB8AC3E}">
        <p14:creationId xmlns:p14="http://schemas.microsoft.com/office/powerpoint/2010/main" val="34728139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A653518-FC6B-4D93-9D01-4D4F0EB4D4C1}" type="datetimeFigureOut">
              <a:rPr lang="en-US" smtClean="0"/>
              <a:t>3/11/2014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98BF1E3-256F-4D6E-A63B-E0BD7BA40501}" type="slidenum">
              <a:rPr lang="en-US" smtClean="0"/>
              <a:t>‹#›</a:t>
            </a:fld>
            <a:endParaRPr lang="en-US"/>
          </a:p>
        </p:txBody>
      </p:sp>
    </p:spTree>
    <p:extLst>
      <p:ext uri="{BB962C8B-B14F-4D97-AF65-F5344CB8AC3E}">
        <p14:creationId xmlns:p14="http://schemas.microsoft.com/office/powerpoint/2010/main" val="28827384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A653518-FC6B-4D93-9D01-4D4F0EB4D4C1}" type="datetimeFigureOut">
              <a:rPr lang="en-US" smtClean="0"/>
              <a:t>3/11/2014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98BF1E3-256F-4D6E-A63B-E0BD7BA40501}" type="slidenum">
              <a:rPr lang="en-US" smtClean="0"/>
              <a:t>‹#›</a:t>
            </a:fld>
            <a:endParaRPr lang="en-US"/>
          </a:p>
        </p:txBody>
      </p:sp>
    </p:spTree>
    <p:extLst>
      <p:ext uri="{BB962C8B-B14F-4D97-AF65-F5344CB8AC3E}">
        <p14:creationId xmlns:p14="http://schemas.microsoft.com/office/powerpoint/2010/main" val="13291207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A653518-FC6B-4D93-9D01-4D4F0EB4D4C1}" type="datetimeFigureOut">
              <a:rPr lang="en-US" smtClean="0"/>
              <a:t>3/11/2014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98BF1E3-256F-4D6E-A63B-E0BD7BA40501}" type="slidenum">
              <a:rPr lang="en-US" smtClean="0"/>
              <a:t>‹#›</a:t>
            </a:fld>
            <a:endParaRPr lang="en-US"/>
          </a:p>
        </p:txBody>
      </p:sp>
    </p:spTree>
    <p:extLst>
      <p:ext uri="{BB962C8B-B14F-4D97-AF65-F5344CB8AC3E}">
        <p14:creationId xmlns:p14="http://schemas.microsoft.com/office/powerpoint/2010/main" val="39938733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A653518-FC6B-4D93-9D01-4D4F0EB4D4C1}" type="datetimeFigureOut">
              <a:rPr lang="en-US" smtClean="0"/>
              <a:t>3/11/2014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98BF1E3-256F-4D6E-A63B-E0BD7BA40501}" type="slidenum">
              <a:rPr lang="en-US" smtClean="0"/>
              <a:t>‹#›</a:t>
            </a:fld>
            <a:endParaRPr lang="en-US"/>
          </a:p>
        </p:txBody>
      </p:sp>
    </p:spTree>
    <p:extLst>
      <p:ext uri="{BB962C8B-B14F-4D97-AF65-F5344CB8AC3E}">
        <p14:creationId xmlns:p14="http://schemas.microsoft.com/office/powerpoint/2010/main" val="6693679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A653518-FC6B-4D93-9D01-4D4F0EB4D4C1}" type="datetimeFigureOut">
              <a:rPr lang="en-US" smtClean="0"/>
              <a:t>3/11/2014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98BF1E3-256F-4D6E-A63B-E0BD7BA40501}" type="slidenum">
              <a:rPr lang="en-US" smtClean="0"/>
              <a:t>‹#›</a:t>
            </a:fld>
            <a:endParaRPr lang="en-US"/>
          </a:p>
        </p:txBody>
      </p:sp>
    </p:spTree>
    <p:extLst>
      <p:ext uri="{BB962C8B-B14F-4D97-AF65-F5344CB8AC3E}">
        <p14:creationId xmlns:p14="http://schemas.microsoft.com/office/powerpoint/2010/main" val="34020725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A653518-FC6B-4D93-9D01-4D4F0EB4D4C1}" type="datetimeFigureOut">
              <a:rPr lang="en-US" smtClean="0"/>
              <a:t>3/11/2014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98BF1E3-256F-4D6E-A63B-E0BD7BA40501}" type="slidenum">
              <a:rPr lang="en-US" smtClean="0"/>
              <a:t>‹#›</a:t>
            </a:fld>
            <a:endParaRPr lang="en-US"/>
          </a:p>
        </p:txBody>
      </p:sp>
    </p:spTree>
    <p:extLst>
      <p:ext uri="{BB962C8B-B14F-4D97-AF65-F5344CB8AC3E}">
        <p14:creationId xmlns:p14="http://schemas.microsoft.com/office/powerpoint/2010/main" val="40446087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A653518-FC6B-4D93-9D01-4D4F0EB4D4C1}" type="datetimeFigureOut">
              <a:rPr lang="en-US" smtClean="0"/>
              <a:t>3/11/2014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98BF1E3-256F-4D6E-A63B-E0BD7BA40501}" type="slidenum">
              <a:rPr lang="en-US" smtClean="0"/>
              <a:t>‹#›</a:t>
            </a:fld>
            <a:endParaRPr lang="en-US"/>
          </a:p>
        </p:txBody>
      </p:sp>
    </p:spTree>
    <p:extLst>
      <p:ext uri="{BB962C8B-B14F-4D97-AF65-F5344CB8AC3E}">
        <p14:creationId xmlns:p14="http://schemas.microsoft.com/office/powerpoint/2010/main" val="23701442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A653518-FC6B-4D93-9D01-4D4F0EB4D4C1}" type="datetimeFigureOut">
              <a:rPr lang="en-US" smtClean="0"/>
              <a:t>3/11/2014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98BF1E3-256F-4D6E-A63B-E0BD7BA40501}" type="slidenum">
              <a:rPr lang="en-US" smtClean="0"/>
              <a:t>‹#›</a:t>
            </a:fld>
            <a:endParaRPr lang="en-US"/>
          </a:p>
        </p:txBody>
      </p:sp>
    </p:spTree>
    <p:extLst>
      <p:ext uri="{BB962C8B-B14F-4D97-AF65-F5344CB8AC3E}">
        <p14:creationId xmlns:p14="http://schemas.microsoft.com/office/powerpoint/2010/main" val="23156258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A653518-FC6B-4D93-9D01-4D4F0EB4D4C1}" type="datetimeFigureOut">
              <a:rPr lang="en-US" smtClean="0"/>
              <a:t>3/11/2014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98BF1E3-256F-4D6E-A63B-E0BD7BA40501}" type="slidenum">
              <a:rPr lang="en-US" smtClean="0"/>
              <a:t>‹#›</a:t>
            </a:fld>
            <a:endParaRPr lang="en-US"/>
          </a:p>
        </p:txBody>
      </p:sp>
    </p:spTree>
    <p:extLst>
      <p:ext uri="{BB962C8B-B14F-4D97-AF65-F5344CB8AC3E}">
        <p14:creationId xmlns:p14="http://schemas.microsoft.com/office/powerpoint/2010/main" val="35647698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A653518-FC6B-4D93-9D01-4D4F0EB4D4C1}" type="datetimeFigureOut">
              <a:rPr lang="en-US" smtClean="0"/>
              <a:t>3/11/2014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98BF1E3-256F-4D6E-A63B-E0BD7BA40501}" type="slidenum">
              <a:rPr lang="en-US" smtClean="0"/>
              <a:t>‹#›</a:t>
            </a:fld>
            <a:endParaRPr lang="en-US"/>
          </a:p>
        </p:txBody>
      </p:sp>
    </p:spTree>
    <p:extLst>
      <p:ext uri="{BB962C8B-B14F-4D97-AF65-F5344CB8AC3E}">
        <p14:creationId xmlns:p14="http://schemas.microsoft.com/office/powerpoint/2010/main" val="36287865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A653518-FC6B-4D93-9D01-4D4F0EB4D4C1}" type="datetimeFigureOut">
              <a:rPr lang="en-US" smtClean="0"/>
              <a:t>3/11/2014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98BF1E3-256F-4D6E-A63B-E0BD7BA40501}" type="slidenum">
              <a:rPr lang="en-US" smtClean="0"/>
              <a:t>‹#›</a:t>
            </a:fld>
            <a:endParaRPr lang="en-US"/>
          </a:p>
        </p:txBody>
      </p:sp>
    </p:spTree>
    <p:extLst>
      <p:ext uri="{BB962C8B-B14F-4D97-AF65-F5344CB8AC3E}">
        <p14:creationId xmlns:p14="http://schemas.microsoft.com/office/powerpoint/2010/main" val="18744312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13.jpeg"/></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pacetelescope.org/images/opo1037a/" TargetMode="External"/><Relationship Id="rId2" Type="http://schemas.openxmlformats.org/officeDocument/2006/relationships/hyperlink" Target="http://spacetelescope.org/news/heic0701/" TargetMode="External"/><Relationship Id="rId1" Type="http://schemas.openxmlformats.org/officeDocument/2006/relationships/slideLayout" Target="../slideLayouts/slideLayout4.xml"/><Relationship Id="rId4" Type="http://schemas.openxmlformats.org/officeDocument/2006/relationships/hyperlink" Target="http://map.gsfc.nasa.gov/universe/bb_theory.html" TargetMode="Externa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4.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 Id="rId4" Type="http://schemas.openxmlformats.org/officeDocument/2006/relationships/image" Target="../media/image21.gif"/></Relationships>
</file>

<file path=ppt/slides/_rels/slide2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2.xml"/><Relationship Id="rId1" Type="http://schemas.openxmlformats.org/officeDocument/2006/relationships/slideLayout" Target="../slideLayouts/slideLayout6.xml"/><Relationship Id="rId4" Type="http://schemas.openxmlformats.org/officeDocument/2006/relationships/image" Target="../media/image28.jpeg"/></Relationships>
</file>

<file path=ppt/slides/_rels/slide2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image" Target="../media/image32.png"/><Relationship Id="rId5" Type="http://schemas.openxmlformats.org/officeDocument/2006/relationships/image" Target="../media/image31.jpeg"/><Relationship Id="rId4" Type="http://schemas.openxmlformats.org/officeDocument/2006/relationships/image" Target="../media/image30.jpe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control" Target="../activeX/activeX1.xml"/><Relationship Id="rId1" Type="http://schemas.openxmlformats.org/officeDocument/2006/relationships/vmlDrawing" Target="../drawings/vmlDrawing1.vml"/><Relationship Id="rId4" Type="http://schemas.openxmlformats.org/officeDocument/2006/relationships/image" Target="../media/image34.pn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6.jpeg"/><Relationship Id="rId4" Type="http://schemas.openxmlformats.org/officeDocument/2006/relationships/image" Target="../media/image5.jpeg"/></Relationships>
</file>

<file path=ppt/slides/_rels/slide3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4.xml"/><Relationship Id="rId1" Type="http://schemas.openxmlformats.org/officeDocument/2006/relationships/slideLayout" Target="../slideLayouts/slideLayout4.xml"/><Relationship Id="rId6" Type="http://schemas.openxmlformats.org/officeDocument/2006/relationships/image" Target="../media/image37.gif"/><Relationship Id="rId5" Type="http://schemas.openxmlformats.org/officeDocument/2006/relationships/image" Target="../media/image36.jpeg"/><Relationship Id="rId4" Type="http://schemas.openxmlformats.org/officeDocument/2006/relationships/hyperlink" Target="http://www.google.com/url?sa=i&amp;source=images&amp;cd=&amp;cad=rja&amp;docid=Gs0DQ4WXCqiXsM&amp;tbnid=_Uagc2kUwtb39M:&amp;ved=0CAgQjRwwAA&amp;url=http://www.le.ac.uk/ph/faulkes/web/galaxies/r_ga_milky.html&amp;ei=dqJTUbWbKOyzigKz2oCQCQ&amp;psig=AFQjCNHkdLSSFXdIQQmdb4f9fBwnuTqu0A&amp;ust=1364521974698096"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39.jpeg"/></Relationships>
</file>

<file path=ppt/slides/_rels/slide3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image" Target="../media/image42.jpeg"/><Relationship Id="rId4" Type="http://schemas.openxmlformats.org/officeDocument/2006/relationships/image" Target="../media/image41.jpeg"/></Relationships>
</file>

<file path=ppt/slides/_rels/slide33.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hyperlink" Target="http://www.youtube.com/watch?v=aY_NfuZlFxc" TargetMode="External"/></Relationships>
</file>

<file path=ppt/slides/_rels/slide3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9.xml"/><Relationship Id="rId1" Type="http://schemas.openxmlformats.org/officeDocument/2006/relationships/slideLayout" Target="../slideLayouts/slideLayout4.xml"/><Relationship Id="rId4" Type="http://schemas.openxmlformats.org/officeDocument/2006/relationships/image" Target="../media/image46.png"/></Relationships>
</file>

<file path=ppt/slides/_rels/slide36.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hyperlink" Target="http://solarscience.msfc.nasa.gov/SolarWind.shtml" TargetMode="External"/><Relationship Id="rId1" Type="http://schemas.openxmlformats.org/officeDocument/2006/relationships/slideLayout" Target="../slideLayouts/slideLayout4.xml"/><Relationship Id="rId5" Type="http://schemas.openxmlformats.org/officeDocument/2006/relationships/image" Target="../media/image50.jpeg"/><Relationship Id="rId4" Type="http://schemas.openxmlformats.org/officeDocument/2006/relationships/image" Target="../media/image49.jpeg"/></Relationships>
</file>

<file path=ppt/slides/_rels/slide3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hyperlink" Target="http://www.epa.gov/climatechange/science/causes.html" TargetMode="Externa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hyperlink" Target="http://en.wikipedia.org/wiki/Dark_matter" TargetMode="External"/><Relationship Id="rId2" Type="http://schemas.openxmlformats.org/officeDocument/2006/relationships/hyperlink" Target="http://en.wikipedia.org/wiki/Quasar" TargetMode="External"/><Relationship Id="rId1" Type="http://schemas.openxmlformats.org/officeDocument/2006/relationships/slideLayout" Target="../slideLayouts/slideLayout2.xml"/><Relationship Id="rId5" Type="http://schemas.openxmlformats.org/officeDocument/2006/relationships/hyperlink" Target="http://en.wikipedia.org/wiki/Supercluster" TargetMode="External"/><Relationship Id="rId4" Type="http://schemas.openxmlformats.org/officeDocument/2006/relationships/hyperlink" Target="http://en.wikipedia.org/wiki/Orbit" TargetMode="Externa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hyperlink" Target="http://www.space.com/18135-how-big-is-the-moon.html" TargetMode="External"/><Relationship Id="rId2" Type="http://schemas.openxmlformats.org/officeDocument/2006/relationships/hyperlink" Target="http://www.space.com/18106-moon-formation-earth-giant-impact.html" TargetMode="External"/><Relationship Id="rId1" Type="http://schemas.openxmlformats.org/officeDocument/2006/relationships/slideLayout" Target="../slideLayouts/slideLayout2.xml"/><Relationship Id="rId6" Type="http://schemas.openxmlformats.org/officeDocument/2006/relationships/image" Target="../media/image54.jpeg"/><Relationship Id="rId5" Type="http://schemas.openxmlformats.org/officeDocument/2006/relationships/image" Target="../media/image53.png"/><Relationship Id="rId4" Type="http://schemas.openxmlformats.org/officeDocument/2006/relationships/hyperlink" Target="http://www.space.com/2393-neptune-captured-triton.html" TargetMode="External"/></Relationships>
</file>

<file path=ppt/slides/_rels/slide44.xml.rels><?xml version="1.0" encoding="UTF-8" standalone="yes"?>
<Relationships xmlns="http://schemas.openxmlformats.org/package/2006/relationships"><Relationship Id="rId3" Type="http://schemas.openxmlformats.org/officeDocument/2006/relationships/hyperlink" Target="http://www.enchantedlearning.com/subjects/astronomy/meteor/meteorite.shtml" TargetMode="External"/><Relationship Id="rId2" Type="http://schemas.openxmlformats.org/officeDocument/2006/relationships/hyperlink" Target="http://www.enchantedlearning.com/subjects/astronomy/asteroid/" TargetMode="External"/><Relationship Id="rId1" Type="http://schemas.openxmlformats.org/officeDocument/2006/relationships/slideLayout" Target="../slideLayouts/slideLayout2.xml"/><Relationship Id="rId4" Type="http://schemas.openxmlformats.org/officeDocument/2006/relationships/hyperlink" Target="http://www.space.com/19275-moon-formation.html" TargetMode="External"/></Relationships>
</file>

<file path=ppt/slides/_rels/slide45.xml.rels><?xml version="1.0" encoding="UTF-8" standalone="yes"?>
<Relationships xmlns="http://schemas.openxmlformats.org/package/2006/relationships"><Relationship Id="rId2" Type="http://schemas.openxmlformats.org/officeDocument/2006/relationships/hyperlink" Target="http://bwbearthenviro2011.wikispaces.com/Homework+Due+Monday+29th+Oct" TargetMode="Externa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hyperlink" Target="http://www.space.com/16518-space-junk.html" TargetMode="Externa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hyperlink" Target="http://www.technewsdaily.com/5242-incredible-3d-printed-products.html" TargetMode="Externa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3" Type="http://schemas.openxmlformats.org/officeDocument/2006/relationships/hyperlink" Target="http://www.space.com/16398-could-star-trek-enterprise-be-built.html" TargetMode="External"/><Relationship Id="rId7" Type="http://schemas.openxmlformats.org/officeDocument/2006/relationships/image" Target="../media/image58.jpeg"/><Relationship Id="rId2" Type="http://schemas.openxmlformats.org/officeDocument/2006/relationships/hyperlink" Target="http://www.space.com/16413-star-trek-s-warp-drive-are-we-there-yet-video.html" TargetMode="External"/><Relationship Id="rId1" Type="http://schemas.openxmlformats.org/officeDocument/2006/relationships/slideLayout" Target="../slideLayouts/slideLayout4.xml"/><Relationship Id="rId6" Type="http://schemas.openxmlformats.org/officeDocument/2006/relationships/hyperlink" Target="http://news.yahoo.com/photos/warp-drive-may-more-feasible-thought-scientists-photo-161301095.html" TargetMode="External"/><Relationship Id="rId5" Type="http://schemas.openxmlformats.org/officeDocument/2006/relationships/hyperlink" Target="http://news.yahoo.com/warp-drive-may-more-feasible-thought-scientists-161301109.html" TargetMode="External"/><Relationship Id="rId4" Type="http://schemas.openxmlformats.org/officeDocument/2006/relationships/hyperlink" Target="http://www.space.com/9882-warp-drives-wormholes.html" TargetMode="External"/></Relationships>
</file>

<file path=ppt/slides/_rels/slide51.xml.rels><?xml version="1.0" encoding="UTF-8" standalone="yes"?>
<Relationships xmlns="http://schemas.openxmlformats.org/package/2006/relationships"><Relationship Id="rId2" Type="http://schemas.openxmlformats.org/officeDocument/2006/relationships/hyperlink" Target="http://www.space.com/55-earths-moon-formation-composition-and-orbit.html" TargetMode="Externa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hyperlink" Target="http://www.space.com/19786-cosmic-rays-origins-star-explosion.html" TargetMode="External"/><Relationship Id="rId2" Type="http://schemas.openxmlformats.org/officeDocument/2006/relationships/hyperlink" Target="http://www.space.com/7414-mystery-emissions-spotted-edge-solar-system.html" TargetMode="External"/><Relationship Id="rId1" Type="http://schemas.openxmlformats.org/officeDocument/2006/relationships/slideLayout" Target="../slideLayouts/slideLayout2.xml"/><Relationship Id="rId5" Type="http://schemas.openxmlformats.org/officeDocument/2006/relationships/image" Target="../media/image59.jpeg"/><Relationship Id="rId4" Type="http://schemas.openxmlformats.org/officeDocument/2006/relationships/hyperlink" Target="http://news.yahoo.com/mysterious-energy-ribbon-solar-system-39-edge-39-190542795.html" TargetMode="External"/></Relationships>
</file>

<file path=ppt/slides/_rels/slide53.xml.rels><?xml version="1.0" encoding="UTF-8" standalone="yes"?>
<Relationships xmlns="http://schemas.openxmlformats.org/package/2006/relationships"><Relationship Id="rId3" Type="http://schemas.openxmlformats.org/officeDocument/2006/relationships/hyperlink" Target="http://www.space.com/18947-x-ray-telescope-nominates-37-supermassive-black-holes-candidates-video.html" TargetMode="External"/><Relationship Id="rId2" Type="http://schemas.openxmlformats.org/officeDocument/2006/relationships/hyperlink" Target="http://www.space.com/15421-black-holes-facts-formation-discovery-sdcmp.html" TargetMode="External"/><Relationship Id="rId1" Type="http://schemas.openxmlformats.org/officeDocument/2006/relationships/slideLayout" Target="../slideLayouts/slideLayout2.xml"/><Relationship Id="rId4" Type="http://schemas.openxmlformats.org/officeDocument/2006/relationships/image" Target="../media/image60.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hyperlink" Target="http://www.youtube.com/watch?v=_LGia74lu70" TargetMode="External"/><Relationship Id="rId2" Type="http://schemas.openxmlformats.org/officeDocument/2006/relationships/hyperlink" Target="http://www.youtube.com/watch?v=I-nSdxAjljA" TargetMode="External"/><Relationship Id="rId1" Type="http://schemas.openxmlformats.org/officeDocument/2006/relationships/slideLayout" Target="../slideLayouts/slideLayout2.xml"/><Relationship Id="rId6" Type="http://schemas.openxmlformats.org/officeDocument/2006/relationships/hyperlink" Target="http://www.youtube.com/watch?v=uKqvjEE0wFg" TargetMode="External"/><Relationship Id="rId5" Type="http://schemas.openxmlformats.org/officeDocument/2006/relationships/hyperlink" Target="http://www.teachersdomain.org/resource/ess05.sci.ess.eiu.microwave/" TargetMode="External"/><Relationship Id="rId4" Type="http://schemas.openxmlformats.org/officeDocument/2006/relationships/hyperlink" Target="http://www.youtube.com/watch?v=CcJ2u1BAL4I-"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927"/>
            <a:ext cx="7772400" cy="1470025"/>
          </a:xfrm>
        </p:spPr>
        <p:txBody>
          <a:bodyPr/>
          <a:lstStyle/>
          <a:p>
            <a:r>
              <a:rPr lang="en-US" dirty="0">
                <a:ea typeface="Calibri"/>
                <a:cs typeface="Times New Roman"/>
              </a:rPr>
              <a:t>The Universe and Its Stars </a:t>
            </a:r>
            <a:endParaRPr lang="en-US" dirty="0"/>
          </a:p>
        </p:txBody>
      </p:sp>
      <p:sp>
        <p:nvSpPr>
          <p:cNvPr id="3" name="Subtitle 2"/>
          <p:cNvSpPr>
            <a:spLocks noGrp="1"/>
          </p:cNvSpPr>
          <p:nvPr>
            <p:ph type="subTitle" idx="1"/>
          </p:nvPr>
        </p:nvSpPr>
        <p:spPr>
          <a:xfrm>
            <a:off x="533400" y="1295400"/>
            <a:ext cx="8229600" cy="1752600"/>
          </a:xfrm>
        </p:spPr>
        <p:txBody>
          <a:bodyPr>
            <a:normAutofit/>
          </a:bodyPr>
          <a:lstStyle/>
          <a:p>
            <a:pPr>
              <a:lnSpc>
                <a:spcPct val="150000"/>
              </a:lnSpc>
            </a:pPr>
            <a:r>
              <a:rPr lang="en-US" sz="2400" dirty="0">
                <a:ea typeface="Calibri"/>
                <a:cs typeface="Times New Roman"/>
              </a:rPr>
              <a:t>Scientific knowledge is based on the assumption that natural laws operate today as they did in the past and they will continue to do so in the future. </a:t>
            </a:r>
            <a:endParaRPr lang="en-US" sz="2400" dirty="0"/>
          </a:p>
        </p:txBody>
      </p:sp>
      <p:sp>
        <p:nvSpPr>
          <p:cNvPr id="4" name="Rectangle 3"/>
          <p:cNvSpPr/>
          <p:nvPr/>
        </p:nvSpPr>
        <p:spPr>
          <a:xfrm>
            <a:off x="1066800" y="3810000"/>
            <a:ext cx="7467600" cy="1754326"/>
          </a:xfrm>
          <a:prstGeom prst="rect">
            <a:avLst/>
          </a:prstGeom>
        </p:spPr>
        <p:txBody>
          <a:bodyPr wrap="square">
            <a:spAutoFit/>
          </a:bodyPr>
          <a:lstStyle/>
          <a:p>
            <a:pPr algn="ctr">
              <a:lnSpc>
                <a:spcPct val="150000"/>
              </a:lnSpc>
            </a:pPr>
            <a:r>
              <a:rPr lang="en-US" sz="2400" dirty="0"/>
              <a:t>We still do not understand everything about the universe. </a:t>
            </a:r>
            <a:endParaRPr lang="en-US" sz="2400" dirty="0" smtClean="0"/>
          </a:p>
          <a:p>
            <a:pPr algn="ctr">
              <a:lnSpc>
                <a:spcPct val="150000"/>
              </a:lnSpc>
            </a:pPr>
            <a:r>
              <a:rPr lang="en-US" sz="2400" dirty="0" smtClean="0"/>
              <a:t>Ex</a:t>
            </a:r>
            <a:r>
              <a:rPr lang="en-US" sz="2400" dirty="0"/>
              <a:t>. </a:t>
            </a:r>
            <a:r>
              <a:rPr lang="en-US" sz="2400" b="1" u="sng" dirty="0"/>
              <a:t>We do not know what causes gravity</a:t>
            </a:r>
            <a:r>
              <a:rPr lang="en-US" sz="2400" dirty="0"/>
              <a:t>, only how impacts things. </a:t>
            </a:r>
          </a:p>
        </p:txBody>
      </p:sp>
    </p:spTree>
    <p:extLst>
      <p:ext uri="{BB962C8B-B14F-4D97-AF65-F5344CB8AC3E}">
        <p14:creationId xmlns:p14="http://schemas.microsoft.com/office/powerpoint/2010/main" val="14485139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084" name="Rectangle 4"/>
          <p:cNvSpPr>
            <a:spLocks noGrp="1" noChangeArrowheads="1"/>
          </p:cNvSpPr>
          <p:nvPr>
            <p:ph type="title"/>
          </p:nvPr>
        </p:nvSpPr>
        <p:spPr>
          <a:xfrm>
            <a:off x="6324600" y="609600"/>
            <a:ext cx="2514600" cy="4876800"/>
          </a:xfrm>
        </p:spPr>
        <p:txBody>
          <a:bodyPr/>
          <a:lstStyle/>
          <a:p>
            <a:r>
              <a:rPr lang="en-US" dirty="0" err="1">
                <a:latin typeface="Trebuchet MS" pitchFamily="34" charset="0"/>
              </a:rPr>
              <a:t>Nebulaes</a:t>
            </a:r>
            <a:r>
              <a:rPr lang="en-US" dirty="0">
                <a:latin typeface="Trebuchet MS" pitchFamily="34" charset="0"/>
              </a:rPr>
              <a:t/>
            </a:r>
            <a:br>
              <a:rPr lang="en-US" dirty="0">
                <a:latin typeface="Trebuchet MS" pitchFamily="34" charset="0"/>
              </a:rPr>
            </a:br>
            <a:r>
              <a:rPr lang="en-US" dirty="0">
                <a:latin typeface="Trebuchet MS" pitchFamily="34" charset="0"/>
              </a:rPr>
              <a:t/>
            </a:r>
            <a:br>
              <a:rPr lang="en-US" dirty="0">
                <a:latin typeface="Trebuchet MS" pitchFamily="34" charset="0"/>
              </a:rPr>
            </a:br>
            <a:r>
              <a:rPr lang="en-US" dirty="0">
                <a:latin typeface="Trebuchet MS" pitchFamily="34" charset="0"/>
              </a:rPr>
              <a:t>nursery of stars &amp; planets</a:t>
            </a:r>
          </a:p>
        </p:txBody>
      </p:sp>
      <p:pic>
        <p:nvPicPr>
          <p:cNvPr id="302086" name="Picture 6" descr="nebula1b"/>
          <p:cNvPicPr>
            <a:picLocks noChangeAspect="1" noChangeArrowheads="1"/>
          </p:cNvPicPr>
          <p:nvPr/>
        </p:nvPicPr>
        <p:blipFill>
          <a:blip r:embed="rId3"/>
          <a:srcRect/>
          <a:stretch>
            <a:fillRect/>
          </a:stretch>
        </p:blipFill>
        <p:spPr bwMode="auto">
          <a:xfrm>
            <a:off x="0" y="0"/>
            <a:ext cx="6167438" cy="6858000"/>
          </a:xfrm>
          <a:prstGeom prst="rect">
            <a:avLst/>
          </a:prstGeom>
          <a:noFill/>
        </p:spPr>
      </p:pic>
    </p:spTree>
    <p:extLst>
      <p:ext uri="{BB962C8B-B14F-4D97-AF65-F5344CB8AC3E}">
        <p14:creationId xmlns:p14="http://schemas.microsoft.com/office/powerpoint/2010/main" val="14401817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4038600" cy="1143000"/>
          </a:xfrm>
        </p:spPr>
        <p:txBody>
          <a:bodyPr>
            <a:normAutofit/>
          </a:bodyPr>
          <a:lstStyle/>
          <a:p>
            <a:pPr>
              <a:defRPr/>
            </a:pPr>
            <a:r>
              <a:rPr lang="en-US" dirty="0" smtClean="0">
                <a:solidFill>
                  <a:schemeClr val="folHlink"/>
                </a:solidFill>
              </a:rPr>
              <a:t>Recycling Matter</a:t>
            </a:r>
            <a:endParaRPr lang="en-US" dirty="0"/>
          </a:p>
        </p:txBody>
      </p:sp>
      <p:sp>
        <p:nvSpPr>
          <p:cNvPr id="3" name="Content Placeholder 2"/>
          <p:cNvSpPr>
            <a:spLocks noGrp="1"/>
          </p:cNvSpPr>
          <p:nvPr>
            <p:ph sz="half" idx="1"/>
          </p:nvPr>
        </p:nvSpPr>
        <p:spPr>
          <a:xfrm>
            <a:off x="457200" y="1905000"/>
            <a:ext cx="3810000" cy="4114800"/>
          </a:xfrm>
        </p:spPr>
        <p:txBody>
          <a:bodyPr>
            <a:normAutofit/>
          </a:bodyPr>
          <a:lstStyle/>
          <a:p>
            <a:pPr>
              <a:lnSpc>
                <a:spcPct val="170000"/>
              </a:lnSpc>
              <a:spcAft>
                <a:spcPct val="20000"/>
              </a:spcAft>
              <a:tabLst>
                <a:tab pos="228600" algn="l"/>
                <a:tab pos="1943100" algn="l"/>
              </a:tabLst>
              <a:defRPr/>
            </a:pPr>
            <a:r>
              <a:rPr lang="en-US" dirty="0" smtClean="0"/>
              <a:t>The </a:t>
            </a:r>
            <a:r>
              <a:rPr lang="en-US" dirty="0" smtClean="0"/>
              <a:t>matter in stars is recycled many times.</a:t>
            </a:r>
          </a:p>
          <a:p>
            <a:pPr>
              <a:defRPr/>
            </a:pPr>
            <a:r>
              <a:rPr lang="en-US" dirty="0"/>
              <a:t>Spectrographs have shown that the Sun contains some carbon, iron, and other heavier elements.  </a:t>
            </a:r>
          </a:p>
          <a:p>
            <a:pPr>
              <a:defRPr/>
            </a:pPr>
            <a:endParaRPr lang="en-US" dirty="0"/>
          </a:p>
        </p:txBody>
      </p:sp>
      <p:sp>
        <p:nvSpPr>
          <p:cNvPr id="24580" name="Content Placeholder 3"/>
          <p:cNvSpPr>
            <a:spLocks noGrp="1"/>
          </p:cNvSpPr>
          <p:nvPr>
            <p:ph sz="half" idx="2"/>
          </p:nvPr>
        </p:nvSpPr>
        <p:spPr>
          <a:xfrm>
            <a:off x="4419600" y="3200400"/>
            <a:ext cx="4267200" cy="3429000"/>
          </a:xfrm>
        </p:spPr>
        <p:txBody>
          <a:bodyPr>
            <a:normAutofit/>
          </a:bodyPr>
          <a:lstStyle/>
          <a:p>
            <a:pPr>
              <a:lnSpc>
                <a:spcPct val="170000"/>
              </a:lnSpc>
            </a:pPr>
            <a:endParaRPr lang="en-US" sz="1800" dirty="0" smtClean="0"/>
          </a:p>
        </p:txBody>
      </p:sp>
      <p:pic>
        <p:nvPicPr>
          <p:cNvPr id="24581" name="Picture 9" descr="524 im73 nebul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0600" y="0"/>
            <a:ext cx="3886200" cy="315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05299" y="3581400"/>
            <a:ext cx="4838701" cy="29575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250450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ChangeArrowheads="1"/>
          </p:cNvSpPr>
          <p:nvPr>
            <p:ph type="title"/>
          </p:nvPr>
        </p:nvSpPr>
        <p:spPr>
          <a:xfrm>
            <a:off x="381000" y="443346"/>
            <a:ext cx="3200400" cy="990600"/>
          </a:xfrm>
        </p:spPr>
        <p:txBody>
          <a:bodyPr>
            <a:normAutofit/>
          </a:bodyPr>
          <a:lstStyle/>
          <a:p>
            <a:r>
              <a:rPr lang="en-US" sz="2400" b="1" dirty="0">
                <a:latin typeface="Trebuchet MS" pitchFamily="34" charset="0"/>
              </a:rPr>
              <a:t>Solar System </a:t>
            </a:r>
            <a:r>
              <a:rPr lang="en-US" sz="2400" b="1" dirty="0" smtClean="0">
                <a:latin typeface="Trebuchet MS" pitchFamily="34" charset="0"/>
              </a:rPr>
              <a:t>Began</a:t>
            </a:r>
            <a:endParaRPr lang="en-US" sz="2400" b="1" dirty="0">
              <a:latin typeface="Trebuchet MS" pitchFamily="34" charset="0"/>
            </a:endParaRPr>
          </a:p>
        </p:txBody>
      </p:sp>
      <p:sp>
        <p:nvSpPr>
          <p:cNvPr id="135171" name="Rectangle 3"/>
          <p:cNvSpPr>
            <a:spLocks noGrp="1" noChangeArrowheads="1"/>
          </p:cNvSpPr>
          <p:nvPr>
            <p:ph idx="1"/>
          </p:nvPr>
        </p:nvSpPr>
        <p:spPr>
          <a:xfrm>
            <a:off x="3895125" y="429492"/>
            <a:ext cx="4944075" cy="6199908"/>
          </a:xfrm>
        </p:spPr>
        <p:txBody>
          <a:bodyPr>
            <a:normAutofit fontScale="92500" lnSpcReduction="10000"/>
          </a:bodyPr>
          <a:lstStyle/>
          <a:p>
            <a:pPr>
              <a:lnSpc>
                <a:spcPct val="150000"/>
              </a:lnSpc>
            </a:pPr>
            <a:r>
              <a:rPr lang="en-US" sz="2000" b="1" dirty="0">
                <a:latin typeface="Malgun Gothic" panose="020B0503020000020004" pitchFamily="34" charset="-127"/>
                <a:ea typeface="Malgun Gothic" panose="020B0503020000020004" pitchFamily="34" charset="-127"/>
              </a:rPr>
              <a:t>A large </a:t>
            </a:r>
            <a:r>
              <a:rPr lang="en-US" sz="2000" b="1" dirty="0">
                <a:solidFill>
                  <a:srgbClr val="C00000"/>
                </a:solidFill>
                <a:latin typeface="Malgun Gothic" panose="020B0503020000020004" pitchFamily="34" charset="-127"/>
                <a:ea typeface="Malgun Gothic" panose="020B0503020000020004" pitchFamily="34" charset="-127"/>
              </a:rPr>
              <a:t>nebula, </a:t>
            </a:r>
            <a:r>
              <a:rPr lang="en-US" sz="2000" b="1" dirty="0">
                <a:latin typeface="Malgun Gothic" panose="020B0503020000020004" pitchFamily="34" charset="-127"/>
                <a:ea typeface="Malgun Gothic" panose="020B0503020000020004" pitchFamily="34" charset="-127"/>
              </a:rPr>
              <a:t>or cloud of material, was rotating slowly in space. Shock waves, perhaps from a nearby exploding star, might have caused the cloud to start condensing about 5 billion years ago</a:t>
            </a:r>
          </a:p>
          <a:p>
            <a:pPr>
              <a:lnSpc>
                <a:spcPct val="150000"/>
              </a:lnSpc>
            </a:pPr>
            <a:endParaRPr lang="en-US" sz="2000" b="1" dirty="0" smtClean="0">
              <a:latin typeface="Malgun Gothic" panose="020B0503020000020004" pitchFamily="34" charset="-127"/>
              <a:ea typeface="Malgun Gothic" panose="020B0503020000020004" pitchFamily="34" charset="-127"/>
            </a:endParaRPr>
          </a:p>
          <a:p>
            <a:pPr>
              <a:lnSpc>
                <a:spcPct val="150000"/>
              </a:lnSpc>
            </a:pPr>
            <a:r>
              <a:rPr lang="en-US" sz="2000" b="1" dirty="0" smtClean="0">
                <a:latin typeface="Malgun Gothic" panose="020B0503020000020004" pitchFamily="34" charset="-127"/>
                <a:ea typeface="Malgun Gothic" panose="020B0503020000020004" pitchFamily="34" charset="-127"/>
              </a:rPr>
              <a:t>Steps</a:t>
            </a:r>
            <a:endParaRPr lang="en-US" sz="2000" b="1" dirty="0">
              <a:latin typeface="Malgun Gothic" panose="020B0503020000020004" pitchFamily="34" charset="-127"/>
              <a:ea typeface="Malgun Gothic" panose="020B0503020000020004" pitchFamily="34" charset="-127"/>
            </a:endParaRPr>
          </a:p>
          <a:p>
            <a:pPr>
              <a:lnSpc>
                <a:spcPct val="150000"/>
              </a:lnSpc>
            </a:pPr>
            <a:r>
              <a:rPr lang="en-US" sz="2000" b="1" dirty="0">
                <a:latin typeface="Malgun Gothic" panose="020B0503020000020004" pitchFamily="34" charset="-127"/>
                <a:ea typeface="Malgun Gothic" panose="020B0503020000020004" pitchFamily="34" charset="-127"/>
              </a:rPr>
              <a:t>Gravity attracts molecules in a Cloud of dust &amp; gas</a:t>
            </a:r>
          </a:p>
          <a:p>
            <a:pPr>
              <a:lnSpc>
                <a:spcPct val="150000"/>
              </a:lnSpc>
            </a:pPr>
            <a:r>
              <a:rPr lang="en-US" sz="2000" b="1" dirty="0">
                <a:latin typeface="Malgun Gothic" panose="020B0503020000020004" pitchFamily="34" charset="-127"/>
                <a:ea typeface="Malgun Gothic" panose="020B0503020000020004" pitchFamily="34" charset="-127"/>
              </a:rPr>
              <a:t>Cloud rotates &amp; matter clumps in center due to gravity</a:t>
            </a:r>
          </a:p>
          <a:p>
            <a:pPr>
              <a:lnSpc>
                <a:spcPct val="150000"/>
              </a:lnSpc>
            </a:pPr>
            <a:r>
              <a:rPr lang="en-US" sz="2000" b="1" u="sng" dirty="0" err="1">
                <a:solidFill>
                  <a:srgbClr val="FF0000"/>
                </a:solidFill>
                <a:latin typeface="Malgun Gothic" panose="020B0503020000020004" pitchFamily="34" charset="-127"/>
                <a:ea typeface="Malgun Gothic" panose="020B0503020000020004" pitchFamily="34" charset="-127"/>
              </a:rPr>
              <a:t>protosun</a:t>
            </a:r>
            <a:r>
              <a:rPr lang="en-US" sz="2000" b="1" u="sng" dirty="0">
                <a:solidFill>
                  <a:srgbClr val="FF0000"/>
                </a:solidFill>
                <a:latin typeface="Malgun Gothic" panose="020B0503020000020004" pitchFamily="34" charset="-127"/>
                <a:ea typeface="Malgun Gothic" panose="020B0503020000020004" pitchFamily="34" charset="-127"/>
              </a:rPr>
              <a:t> </a:t>
            </a:r>
            <a:r>
              <a:rPr lang="en-US" sz="2000" b="1" dirty="0">
                <a:latin typeface="Malgun Gothic" panose="020B0503020000020004" pitchFamily="34" charset="-127"/>
                <a:ea typeface="Malgun Gothic" panose="020B0503020000020004" pitchFamily="34" charset="-127"/>
              </a:rPr>
              <a:t>changed into sun (if enough gravity &amp; mass)</a:t>
            </a:r>
          </a:p>
        </p:txBody>
      </p:sp>
      <p:pic>
        <p:nvPicPr>
          <p:cNvPr id="135172" name="Picture 4" descr="~AUT0040"/>
          <p:cNvPicPr>
            <a:picLocks noChangeAspect="1" noChangeArrowheads="1"/>
          </p:cNvPicPr>
          <p:nvPr/>
        </p:nvPicPr>
        <p:blipFill>
          <a:blip r:embed="rId3"/>
          <a:srcRect/>
          <a:stretch>
            <a:fillRect/>
          </a:stretch>
        </p:blipFill>
        <p:spPr bwMode="auto">
          <a:xfrm>
            <a:off x="381000" y="1981200"/>
            <a:ext cx="3514125" cy="4648200"/>
          </a:xfrm>
          <a:prstGeom prst="rect">
            <a:avLst/>
          </a:prstGeom>
          <a:noFill/>
          <a:ln w="9525">
            <a:noFill/>
            <a:miter lim="800000"/>
            <a:headEnd/>
            <a:tailEnd/>
          </a:ln>
          <a:effectLst/>
        </p:spPr>
      </p:pic>
      <p:sp>
        <p:nvSpPr>
          <p:cNvPr id="2" name="Rectangle 1"/>
          <p:cNvSpPr/>
          <p:nvPr/>
        </p:nvSpPr>
        <p:spPr>
          <a:xfrm>
            <a:off x="4191000" y="429491"/>
            <a:ext cx="4572000" cy="461665"/>
          </a:xfrm>
          <a:prstGeom prst="rect">
            <a:avLst/>
          </a:prstGeom>
        </p:spPr>
        <p:txBody>
          <a:bodyPr>
            <a:spAutoFit/>
          </a:bodyPr>
          <a:lstStyle/>
          <a:p>
            <a:r>
              <a:rPr lang="en-US" sz="2400" dirty="0" smtClean="0"/>
              <a:t> </a:t>
            </a:r>
            <a:endParaRPr lang="en-US" sz="2400" dirty="0"/>
          </a:p>
        </p:txBody>
      </p:sp>
    </p:spTree>
    <p:extLst>
      <p:ext uri="{BB962C8B-B14F-4D97-AF65-F5344CB8AC3E}">
        <p14:creationId xmlns:p14="http://schemas.microsoft.com/office/powerpoint/2010/main" val="6646029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2610" name="Rectangle 2"/>
          <p:cNvSpPr>
            <a:spLocks noGrp="1" noChangeArrowheads="1"/>
          </p:cNvSpPr>
          <p:nvPr>
            <p:ph type="title"/>
          </p:nvPr>
        </p:nvSpPr>
        <p:spPr>
          <a:xfrm>
            <a:off x="381000" y="0"/>
            <a:ext cx="8229600" cy="411163"/>
          </a:xfrm>
        </p:spPr>
        <p:txBody>
          <a:bodyPr>
            <a:normAutofit fontScale="90000"/>
          </a:bodyPr>
          <a:lstStyle/>
          <a:p>
            <a:r>
              <a:rPr lang="en-US" sz="4000">
                <a:solidFill>
                  <a:schemeClr val="bg1"/>
                </a:solidFill>
              </a:rPr>
              <a:t>Origin of the Solar System</a:t>
            </a:r>
          </a:p>
        </p:txBody>
      </p:sp>
      <p:sp>
        <p:nvSpPr>
          <p:cNvPr id="452611" name="Rectangle 3"/>
          <p:cNvSpPr>
            <a:spLocks noGrp="1" noChangeArrowheads="1"/>
          </p:cNvSpPr>
          <p:nvPr>
            <p:ph sz="half" idx="1"/>
          </p:nvPr>
        </p:nvSpPr>
        <p:spPr>
          <a:xfrm>
            <a:off x="0" y="609600"/>
            <a:ext cx="3429000" cy="3276600"/>
          </a:xfrm>
        </p:spPr>
        <p:txBody>
          <a:bodyPr/>
          <a:lstStyle/>
          <a:p>
            <a:pPr>
              <a:lnSpc>
                <a:spcPct val="150000"/>
              </a:lnSpc>
              <a:spcAft>
                <a:spcPct val="20000"/>
              </a:spcAft>
            </a:pPr>
            <a:r>
              <a:rPr lang="en-US" sz="2400" dirty="0">
                <a:latin typeface="Trebuchet MS" pitchFamily="34" charset="0"/>
              </a:rPr>
              <a:t>Most of the condensing material was pulled by gravity toward the center to form an early Sun.</a:t>
            </a:r>
            <a:r>
              <a:rPr lang="en-US" sz="2000" b="1" dirty="0"/>
              <a:t> </a:t>
            </a:r>
          </a:p>
          <a:p>
            <a:pPr>
              <a:lnSpc>
                <a:spcPct val="150000"/>
              </a:lnSpc>
            </a:pPr>
            <a:endParaRPr lang="en-US" sz="2000" dirty="0"/>
          </a:p>
        </p:txBody>
      </p:sp>
      <p:sp>
        <p:nvSpPr>
          <p:cNvPr id="452612" name="Rectangle 4"/>
          <p:cNvSpPr>
            <a:spLocks noGrp="1" noChangeArrowheads="1"/>
          </p:cNvSpPr>
          <p:nvPr>
            <p:ph sz="half" idx="2"/>
          </p:nvPr>
        </p:nvSpPr>
        <p:spPr>
          <a:xfrm>
            <a:off x="3816927" y="152400"/>
            <a:ext cx="4724400" cy="4038600"/>
          </a:xfrm>
        </p:spPr>
        <p:txBody>
          <a:bodyPr>
            <a:noAutofit/>
          </a:bodyPr>
          <a:lstStyle/>
          <a:p>
            <a:pPr>
              <a:lnSpc>
                <a:spcPct val="150000"/>
              </a:lnSpc>
              <a:spcAft>
                <a:spcPct val="20000"/>
              </a:spcAft>
            </a:pPr>
            <a:r>
              <a:rPr lang="en-US" sz="2400" dirty="0"/>
              <a:t>remaining gas, ice, and dust in the outer areas of the nebula condensed, collided, and stuck together forming planets, moons, and other components of the solar system</a:t>
            </a:r>
            <a:r>
              <a:rPr lang="en-US" sz="2400" b="1" dirty="0" smtClean="0"/>
              <a:t>.</a:t>
            </a:r>
          </a:p>
          <a:p>
            <a:pPr>
              <a:lnSpc>
                <a:spcPct val="150000"/>
              </a:lnSpc>
              <a:spcAft>
                <a:spcPct val="20000"/>
              </a:spcAft>
            </a:pPr>
            <a:r>
              <a:rPr lang="en-US" sz="2400" b="1" dirty="0" smtClean="0"/>
              <a:t>Motion involves spinning</a:t>
            </a:r>
            <a:endParaRPr lang="en-US" sz="2400" dirty="0"/>
          </a:p>
        </p:txBody>
      </p:sp>
      <p:pic>
        <p:nvPicPr>
          <p:cNvPr id="452613" name="Picture 5" descr="im63"/>
          <p:cNvPicPr>
            <a:picLocks noChangeAspect="1" noChangeArrowheads="1"/>
          </p:cNvPicPr>
          <p:nvPr/>
        </p:nvPicPr>
        <p:blipFill rotWithShape="1">
          <a:blip r:embed="rId3"/>
          <a:srcRect l="22945" r="8950"/>
          <a:stretch/>
        </p:blipFill>
        <p:spPr bwMode="auto">
          <a:xfrm>
            <a:off x="152400" y="4724400"/>
            <a:ext cx="3865418" cy="1620838"/>
          </a:xfrm>
          <a:prstGeom prst="rect">
            <a:avLst/>
          </a:prstGeom>
          <a:noFill/>
        </p:spPr>
      </p:pic>
      <p:pic>
        <p:nvPicPr>
          <p:cNvPr id="6" name="Picture 4" descr="im61"/>
          <p:cNvPicPr>
            <a:picLocks noChangeAspect="1" noChangeArrowheads="1"/>
          </p:cNvPicPr>
          <p:nvPr/>
        </p:nvPicPr>
        <p:blipFill>
          <a:blip r:embed="rId4"/>
          <a:srcRect/>
          <a:stretch>
            <a:fillRect/>
          </a:stretch>
        </p:blipFill>
        <p:spPr bwMode="auto">
          <a:xfrm>
            <a:off x="3994518" y="4724400"/>
            <a:ext cx="4997082" cy="1698625"/>
          </a:xfrm>
          <a:prstGeom prst="rect">
            <a:avLst/>
          </a:prstGeom>
          <a:noFill/>
        </p:spPr>
      </p:pic>
    </p:spTree>
    <p:extLst>
      <p:ext uri="{BB962C8B-B14F-4D97-AF65-F5344CB8AC3E}">
        <p14:creationId xmlns:p14="http://schemas.microsoft.com/office/powerpoint/2010/main" val="9487651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afterEffect">
                                  <p:stCondLst>
                                    <p:cond delay="0"/>
                                  </p:stCondLst>
                                  <p:childTnLst>
                                    <p:set>
                                      <p:cBhvr>
                                        <p:cTn id="6" dur="1" fill="hold">
                                          <p:stCondLst>
                                            <p:cond delay="0"/>
                                          </p:stCondLst>
                                        </p:cTn>
                                        <p:tgtEl>
                                          <p:spTgt spid="452613"/>
                                        </p:tgtEl>
                                        <p:attrNameLst>
                                          <p:attrName>style.visibility</p:attrName>
                                        </p:attrNameLst>
                                      </p:cBhvr>
                                      <p:to>
                                        <p:strVal val="visible"/>
                                      </p:to>
                                    </p:set>
                                    <p:animEffect transition="in" filter="box(out)">
                                      <p:cBhvr>
                                        <p:cTn id="7" dur="500"/>
                                        <p:tgtEl>
                                          <p:spTgt spid="452613"/>
                                        </p:tgtEl>
                                      </p:cBhvr>
                                    </p:animEffect>
                                  </p:childTnLst>
                                </p:cTn>
                              </p:par>
                            </p:childTnLst>
                          </p:cTn>
                        </p:par>
                        <p:par>
                          <p:cTn id="8" fill="hold">
                            <p:stCondLst>
                              <p:cond delay="500"/>
                            </p:stCondLst>
                            <p:childTnLst>
                              <p:par>
                                <p:cTn id="9" presetID="4" presetClass="entr" presetSubtype="3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ox(out)">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4469567" cy="1325562"/>
          </a:xfrm>
        </p:spPr>
        <p:txBody>
          <a:bodyPr>
            <a:noAutofit/>
          </a:bodyPr>
          <a:lstStyle/>
          <a:p>
            <a:r>
              <a:rPr lang="en-US" sz="2400" dirty="0" smtClean="0">
                <a:ea typeface="Calibri"/>
                <a:cs typeface="Times New Roman"/>
              </a:rPr>
              <a:t>Evidence of the Big Bang</a:t>
            </a:r>
            <a:br>
              <a:rPr lang="en-US" sz="2400" dirty="0" smtClean="0">
                <a:ea typeface="Calibri"/>
                <a:cs typeface="Times New Roman"/>
              </a:rPr>
            </a:br>
            <a:r>
              <a:rPr lang="en-US" sz="1600" dirty="0" smtClean="0">
                <a:ea typeface="Calibri"/>
                <a:cs typeface="Times New Roman"/>
              </a:rPr>
              <a:t>HS-ESS1-2</a:t>
            </a:r>
            <a:r>
              <a:rPr lang="en-US" sz="1600" dirty="0">
                <a:ea typeface="Calibri"/>
                <a:cs typeface="Times New Roman"/>
              </a:rPr>
              <a:t>. Construct an explanation of the Big Bang theory based on astronomical evidence of light spectra, motion of distant galaxies, and composition of matter in the universe</a:t>
            </a:r>
            <a:r>
              <a:rPr lang="en-US" sz="1600" dirty="0" smtClean="0">
                <a:ea typeface="Calibri"/>
                <a:cs typeface="Times New Roman"/>
              </a:rPr>
              <a:t>.</a:t>
            </a:r>
            <a:endParaRPr lang="en-US" sz="2400" dirty="0"/>
          </a:p>
        </p:txBody>
      </p:sp>
      <p:sp>
        <p:nvSpPr>
          <p:cNvPr id="3" name="Content Placeholder 2"/>
          <p:cNvSpPr>
            <a:spLocks noGrp="1"/>
          </p:cNvSpPr>
          <p:nvPr>
            <p:ph idx="1"/>
          </p:nvPr>
        </p:nvSpPr>
        <p:spPr>
          <a:xfrm>
            <a:off x="0" y="1676400"/>
            <a:ext cx="8915400" cy="5181600"/>
          </a:xfrm>
        </p:spPr>
        <p:txBody>
          <a:bodyPr>
            <a:normAutofit fontScale="47500" lnSpcReduction="20000"/>
          </a:bodyPr>
          <a:lstStyle/>
          <a:p>
            <a:pPr marL="514350" indent="-514350">
              <a:lnSpc>
                <a:spcPct val="170000"/>
              </a:lnSpc>
              <a:spcBef>
                <a:spcPts val="0"/>
              </a:spcBef>
              <a:spcAft>
                <a:spcPts val="1000"/>
              </a:spcAft>
              <a:buFont typeface="+mj-lt"/>
              <a:buAutoNum type="arabicPeriod"/>
            </a:pPr>
            <a:r>
              <a:rPr lang="en-US" b="1" u="sng" dirty="0">
                <a:solidFill>
                  <a:srgbClr val="FF0000"/>
                </a:solidFill>
                <a:ea typeface="Calibri"/>
                <a:cs typeface="Times New Roman"/>
              </a:rPr>
              <a:t>R</a:t>
            </a:r>
            <a:r>
              <a:rPr lang="en-US" b="1" u="sng" dirty="0" smtClean="0">
                <a:solidFill>
                  <a:srgbClr val="FF0000"/>
                </a:solidFill>
                <a:ea typeface="Calibri"/>
                <a:cs typeface="Times New Roman"/>
              </a:rPr>
              <a:t>ed </a:t>
            </a:r>
            <a:r>
              <a:rPr lang="en-US" b="1" u="sng" dirty="0">
                <a:solidFill>
                  <a:srgbClr val="FF0000"/>
                </a:solidFill>
                <a:ea typeface="Calibri"/>
                <a:cs typeface="Times New Roman"/>
              </a:rPr>
              <a:t>shift of light </a:t>
            </a:r>
            <a:r>
              <a:rPr lang="en-US" dirty="0">
                <a:ea typeface="Calibri"/>
                <a:cs typeface="Times New Roman"/>
              </a:rPr>
              <a:t>galaxies appear to be</a:t>
            </a:r>
            <a:r>
              <a:rPr lang="en-US" b="1" u="sng" dirty="0">
                <a:ea typeface="Calibri"/>
                <a:cs typeface="Times New Roman"/>
              </a:rPr>
              <a:t> moving away from us at speeds proportional to their distance</a:t>
            </a:r>
            <a:r>
              <a:rPr lang="en-US" dirty="0">
                <a:ea typeface="Calibri"/>
                <a:cs typeface="Times New Roman"/>
              </a:rPr>
              <a:t>. This is called "Hubble's Law," named after Edwin </a:t>
            </a:r>
            <a:r>
              <a:rPr lang="en-US" dirty="0" smtClean="0">
                <a:ea typeface="Calibri"/>
                <a:cs typeface="Times New Roman"/>
              </a:rPr>
              <a:t>Hubble. (The </a:t>
            </a:r>
            <a:r>
              <a:rPr lang="en-US" dirty="0">
                <a:ea typeface="Calibri"/>
                <a:cs typeface="Times New Roman"/>
              </a:rPr>
              <a:t>Doppler </a:t>
            </a:r>
            <a:r>
              <a:rPr lang="en-US" dirty="0" smtClean="0">
                <a:ea typeface="Calibri"/>
                <a:cs typeface="Times New Roman"/>
              </a:rPr>
              <a:t>shift) indicates </a:t>
            </a:r>
            <a:r>
              <a:rPr lang="en-US" dirty="0">
                <a:ea typeface="Calibri"/>
                <a:cs typeface="Times New Roman"/>
              </a:rPr>
              <a:t>the universe is </a:t>
            </a:r>
            <a:r>
              <a:rPr lang="en-US" dirty="0" smtClean="0">
                <a:ea typeface="Calibri"/>
                <a:cs typeface="Times New Roman"/>
              </a:rPr>
              <a:t>expanding faster rates. If </a:t>
            </a:r>
            <a:r>
              <a:rPr lang="en-US" dirty="0">
                <a:ea typeface="Calibri"/>
                <a:cs typeface="Times New Roman"/>
              </a:rPr>
              <a:t>a star is moving toward Earth, its wavelengths of light are compressed. If a star is moving away from Earth, its wavelengths of light are stretched. </a:t>
            </a:r>
            <a:endParaRPr lang="en-US" dirty="0" smtClean="0">
              <a:ea typeface="Calibri"/>
              <a:cs typeface="Times New Roman"/>
            </a:endParaRPr>
          </a:p>
          <a:p>
            <a:pPr marL="514350" indent="-514350">
              <a:lnSpc>
                <a:spcPct val="170000"/>
              </a:lnSpc>
              <a:spcBef>
                <a:spcPts val="0"/>
              </a:spcBef>
              <a:spcAft>
                <a:spcPts val="1000"/>
              </a:spcAft>
              <a:buFont typeface="+mj-lt"/>
              <a:buAutoNum type="arabicPeriod"/>
            </a:pPr>
            <a:r>
              <a:rPr lang="en-US" b="1" u="sng" dirty="0">
                <a:solidFill>
                  <a:srgbClr val="FF0000"/>
                </a:solidFill>
                <a:ea typeface="Calibri"/>
                <a:cs typeface="Times New Roman"/>
              </a:rPr>
              <a:t>C</a:t>
            </a:r>
            <a:r>
              <a:rPr lang="en-US" b="1" u="sng" dirty="0" smtClean="0">
                <a:solidFill>
                  <a:srgbClr val="FF0000"/>
                </a:solidFill>
                <a:ea typeface="Calibri"/>
                <a:cs typeface="Times New Roman"/>
              </a:rPr>
              <a:t>osmic microwave background</a:t>
            </a:r>
            <a:r>
              <a:rPr lang="en-US" b="1" dirty="0" smtClean="0">
                <a:solidFill>
                  <a:srgbClr val="FF0000"/>
                </a:solidFill>
                <a:ea typeface="Calibri"/>
                <a:cs typeface="Times New Roman"/>
              </a:rPr>
              <a:t> </a:t>
            </a:r>
            <a:r>
              <a:rPr lang="en-US" b="1" u="sng" dirty="0" smtClean="0">
                <a:solidFill>
                  <a:srgbClr val="FF0000"/>
                </a:solidFill>
                <a:ea typeface="Calibri"/>
                <a:cs typeface="Times New Roman"/>
              </a:rPr>
              <a:t>radiation- </a:t>
            </a:r>
            <a:r>
              <a:rPr lang="en-US" dirty="0">
                <a:ea typeface="Calibri"/>
                <a:cs typeface="Times New Roman"/>
              </a:rPr>
              <a:t>In 1965, Radio astronomers   discovered  </a:t>
            </a:r>
            <a:r>
              <a:rPr lang="en-US" b="1" u="sng" dirty="0">
                <a:ea typeface="Calibri"/>
                <a:cs typeface="Times New Roman"/>
              </a:rPr>
              <a:t>Cosmic Microwave Background radiation </a:t>
            </a:r>
            <a:r>
              <a:rPr lang="en-US" dirty="0">
                <a:ea typeface="Calibri"/>
                <a:cs typeface="Times New Roman"/>
              </a:rPr>
              <a:t>(CMB) which pervades the observable universe, thought to be </a:t>
            </a:r>
            <a:r>
              <a:rPr lang="en-US" b="1" u="sng" dirty="0">
                <a:ea typeface="Calibri"/>
                <a:cs typeface="Times New Roman"/>
              </a:rPr>
              <a:t>the remnant of predicted hea</a:t>
            </a:r>
            <a:r>
              <a:rPr lang="en-US" dirty="0">
                <a:ea typeface="Calibri"/>
                <a:cs typeface="Times New Roman"/>
              </a:rPr>
              <a:t>t which scientists were looking for</a:t>
            </a:r>
            <a:r>
              <a:rPr lang="en-US" dirty="0" smtClean="0">
                <a:ea typeface="Calibri"/>
                <a:cs typeface="Times New Roman"/>
              </a:rPr>
              <a:t>.</a:t>
            </a:r>
            <a:endParaRPr lang="en-US" sz="2600" dirty="0">
              <a:ea typeface="Calibri"/>
              <a:cs typeface="Times New Roman"/>
            </a:endParaRPr>
          </a:p>
          <a:p>
            <a:pPr marL="514350" indent="-514350">
              <a:lnSpc>
                <a:spcPct val="170000"/>
              </a:lnSpc>
              <a:buFont typeface="+mj-lt"/>
              <a:buAutoNum type="arabicPeriod"/>
            </a:pPr>
            <a:r>
              <a:rPr lang="en-US" b="1" u="sng" dirty="0">
                <a:solidFill>
                  <a:srgbClr val="FF0000"/>
                </a:solidFill>
                <a:ea typeface="Calibri"/>
                <a:cs typeface="Times New Roman"/>
              </a:rPr>
              <a:t>Composition of elements</a:t>
            </a:r>
            <a:r>
              <a:rPr lang="en-US" dirty="0">
                <a:solidFill>
                  <a:srgbClr val="FF0000"/>
                </a:solidFill>
                <a:ea typeface="Calibri"/>
                <a:cs typeface="Times New Roman"/>
              </a:rPr>
              <a:t>; </a:t>
            </a:r>
            <a:r>
              <a:rPr lang="en-US" dirty="0" smtClean="0">
                <a:ea typeface="Calibri"/>
                <a:cs typeface="Times New Roman"/>
              </a:rPr>
              <a:t>ordinary </a:t>
            </a:r>
            <a:r>
              <a:rPr lang="en-US" dirty="0">
                <a:ea typeface="Calibri"/>
                <a:cs typeface="Times New Roman"/>
              </a:rPr>
              <a:t>matter of the </a:t>
            </a:r>
            <a:r>
              <a:rPr lang="en-US" dirty="0" smtClean="0">
                <a:ea typeface="Calibri"/>
                <a:cs typeface="Times New Roman"/>
              </a:rPr>
              <a:t>universe; S</a:t>
            </a:r>
            <a:r>
              <a:rPr lang="en-US" dirty="0" smtClean="0"/>
              <a:t>tars</a:t>
            </a:r>
            <a:r>
              <a:rPr lang="en-US" dirty="0"/>
              <a:t>, </a:t>
            </a:r>
            <a:r>
              <a:rPr lang="en-US" dirty="0" smtClean="0"/>
              <a:t>produce elements </a:t>
            </a:r>
            <a:r>
              <a:rPr lang="en-US" dirty="0" err="1" smtClean="0"/>
              <a:t>nucleosynthesis</a:t>
            </a:r>
            <a:r>
              <a:rPr lang="en-US" dirty="0" smtClean="0"/>
              <a:t> based on the mass </a:t>
            </a:r>
            <a:r>
              <a:rPr lang="en-US" dirty="0"/>
              <a:t>of a star and the stage of its lifetime</a:t>
            </a:r>
            <a:r>
              <a:rPr lang="en-US" dirty="0" smtClean="0"/>
              <a:t>. The </a:t>
            </a:r>
            <a:r>
              <a:rPr lang="en-US" dirty="0"/>
              <a:t>Big Bang produced two chemicals, hydrogen and helium. </a:t>
            </a:r>
            <a:r>
              <a:rPr lang="en-US" dirty="0" smtClean="0"/>
              <a:t>(75</a:t>
            </a:r>
            <a:r>
              <a:rPr lang="en-US" dirty="0"/>
              <a:t>% </a:t>
            </a:r>
            <a:r>
              <a:rPr lang="en-US" dirty="0" smtClean="0"/>
              <a:t> H &amp; </a:t>
            </a:r>
            <a:r>
              <a:rPr lang="en-US" dirty="0"/>
              <a:t>25% </a:t>
            </a:r>
            <a:r>
              <a:rPr lang="en-US" dirty="0" smtClean="0"/>
              <a:t>He </a:t>
            </a:r>
            <a:r>
              <a:rPr lang="en-US" dirty="0"/>
              <a:t>by </a:t>
            </a:r>
            <a:r>
              <a:rPr lang="en-US" dirty="0" smtClean="0"/>
              <a:t>mass)</a:t>
            </a:r>
            <a:r>
              <a:rPr lang="en-US" dirty="0" smtClean="0">
                <a:cs typeface="Times New Roman"/>
              </a:rPr>
              <a:t>.</a:t>
            </a:r>
            <a:r>
              <a:rPr lang="en-US" dirty="0" smtClean="0">
                <a:ea typeface="Calibri"/>
                <a:cs typeface="Times New Roman"/>
              </a:rPr>
              <a:t> </a:t>
            </a:r>
            <a:r>
              <a:rPr lang="en-US" dirty="0" smtClean="0"/>
              <a:t>Heavier </a:t>
            </a:r>
            <a:r>
              <a:rPr lang="en-US" dirty="0"/>
              <a:t>elements were produced later by stars through nuclear fusion or </a:t>
            </a:r>
            <a:r>
              <a:rPr lang="en-US" dirty="0" smtClean="0">
                <a:ea typeface="Calibri"/>
                <a:cs typeface="Times New Roman"/>
              </a:rPr>
              <a:t>when </a:t>
            </a:r>
            <a:r>
              <a:rPr lang="en-US" dirty="0">
                <a:ea typeface="Calibri"/>
                <a:cs typeface="Times New Roman"/>
              </a:rPr>
              <a:t>certain massive stars achieve a supernova stage and </a:t>
            </a:r>
            <a:r>
              <a:rPr lang="en-US" dirty="0" smtClean="0">
                <a:ea typeface="Calibri"/>
                <a:cs typeface="Times New Roman"/>
              </a:rPr>
              <a:t>explode to produce the heaviest </a:t>
            </a:r>
            <a:r>
              <a:rPr lang="en-US" dirty="0">
                <a:ea typeface="Calibri"/>
                <a:cs typeface="Times New Roman"/>
              </a:rPr>
              <a:t>elements known(HS-ESS1-2),(HS-ESS1-3</a:t>
            </a:r>
            <a:r>
              <a:rPr lang="en-US" dirty="0" smtClean="0">
                <a:ea typeface="Calibri"/>
                <a:cs typeface="Times New Roman"/>
              </a:rPr>
              <a:t>)</a:t>
            </a:r>
            <a:r>
              <a:rPr lang="en-US" dirty="0">
                <a:ea typeface="Calibri"/>
                <a:cs typeface="Times New Roman"/>
              </a:rPr>
              <a:t> In nuclear processes, atoms are not conserved, but the total number of protons plus neutrons is conserved</a:t>
            </a:r>
            <a:r>
              <a:rPr lang="en-US" dirty="0" smtClean="0">
                <a:ea typeface="Calibri"/>
                <a:cs typeface="Times New Roman"/>
              </a:rPr>
              <a:t>.</a:t>
            </a:r>
            <a:endParaRPr lang="en-US" dirty="0">
              <a:ea typeface="Calibri"/>
              <a:cs typeface="Times New Roman"/>
            </a:endParaRPr>
          </a:p>
        </p:txBody>
      </p:sp>
      <p:pic>
        <p:nvPicPr>
          <p:cNvPr id="5" name="Picture 12" descr="im93 doppler shift"/>
          <p:cNvPicPr>
            <a:picLocks noChangeAspect="1" noChangeArrowheads="1"/>
          </p:cNvPicPr>
          <p:nvPr/>
        </p:nvPicPr>
        <p:blipFill>
          <a:blip r:embed="rId2"/>
          <a:srcRect/>
          <a:stretch>
            <a:fillRect/>
          </a:stretch>
        </p:blipFill>
        <p:spPr bwMode="auto">
          <a:xfrm>
            <a:off x="4979233" y="381000"/>
            <a:ext cx="4191000" cy="1152360"/>
          </a:xfrm>
          <a:prstGeom prst="rect">
            <a:avLst/>
          </a:prstGeom>
          <a:noFill/>
        </p:spPr>
      </p:pic>
    </p:spTree>
    <p:extLst>
      <p:ext uri="{BB962C8B-B14F-4D97-AF65-F5344CB8AC3E}">
        <p14:creationId xmlns:p14="http://schemas.microsoft.com/office/powerpoint/2010/main" val="41029083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ou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2239962"/>
          </a:xfrm>
        </p:spPr>
        <p:txBody>
          <a:bodyPr>
            <a:noAutofit/>
          </a:bodyPr>
          <a:lstStyle/>
          <a:p>
            <a:r>
              <a:rPr lang="en-US" sz="2800" b="1" dirty="0">
                <a:ea typeface="Calibri"/>
                <a:cs typeface="Times New Roman"/>
              </a:rPr>
              <a:t>The study of stars’ light spectra and brightness is used to identify compositional elements of stars, their movements, and their distances from Earth. </a:t>
            </a:r>
            <a:r>
              <a:rPr lang="en-US" sz="2800" b="1" dirty="0" smtClean="0">
                <a:ea typeface="Calibri"/>
                <a:cs typeface="Times New Roman"/>
              </a:rPr>
              <a:t/>
            </a:r>
            <a:br>
              <a:rPr lang="en-US" sz="2800" b="1" dirty="0" smtClean="0">
                <a:ea typeface="Calibri"/>
                <a:cs typeface="Times New Roman"/>
              </a:rPr>
            </a:br>
            <a:r>
              <a:rPr lang="en-US" sz="2800" b="1" dirty="0" smtClean="0">
                <a:ea typeface="Calibri"/>
                <a:cs typeface="Times New Roman"/>
              </a:rPr>
              <a:t/>
            </a:r>
            <a:br>
              <a:rPr lang="en-US" sz="2800" b="1" dirty="0" smtClean="0">
                <a:ea typeface="Calibri"/>
                <a:cs typeface="Times New Roman"/>
              </a:rPr>
            </a:br>
            <a:r>
              <a:rPr lang="en-US" sz="2800" b="1" dirty="0" smtClean="0">
                <a:ea typeface="Calibri"/>
                <a:cs typeface="Times New Roman"/>
              </a:rPr>
              <a:t> </a:t>
            </a:r>
            <a:r>
              <a:rPr lang="en-US" sz="2800" b="1" u="sng" dirty="0" smtClean="0">
                <a:solidFill>
                  <a:srgbClr val="FF0000"/>
                </a:solidFill>
                <a:ea typeface="Calibri"/>
                <a:cs typeface="Times New Roman"/>
              </a:rPr>
              <a:t>The Red Shift </a:t>
            </a:r>
            <a:r>
              <a:rPr lang="en-US" sz="2800" b="1" dirty="0" smtClean="0">
                <a:ea typeface="Calibri"/>
                <a:cs typeface="Times New Roman"/>
              </a:rPr>
              <a:t>is based on the Doppler Effect</a:t>
            </a:r>
            <a:endParaRPr lang="en-US" sz="2800" b="1" dirty="0"/>
          </a:p>
        </p:txBody>
      </p:sp>
      <p:pic>
        <p:nvPicPr>
          <p:cNvPr id="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14800" y="2819400"/>
            <a:ext cx="5029200" cy="2818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12" descr="im93 doppler shift"/>
          <p:cNvPicPr>
            <a:picLocks noChangeAspect="1" noChangeArrowheads="1"/>
          </p:cNvPicPr>
          <p:nvPr/>
        </p:nvPicPr>
        <p:blipFill>
          <a:blip r:embed="rId3"/>
          <a:srcRect/>
          <a:stretch>
            <a:fillRect/>
          </a:stretch>
        </p:blipFill>
        <p:spPr bwMode="auto">
          <a:xfrm>
            <a:off x="0" y="5410200"/>
            <a:ext cx="5265481" cy="1447800"/>
          </a:xfrm>
          <a:prstGeom prst="rect">
            <a:avLst/>
          </a:prstGeom>
          <a:noFill/>
        </p:spPr>
      </p:pic>
      <p:sp>
        <p:nvSpPr>
          <p:cNvPr id="6" name="Rectangle 5"/>
          <p:cNvSpPr/>
          <p:nvPr/>
        </p:nvSpPr>
        <p:spPr>
          <a:xfrm>
            <a:off x="228600" y="2819400"/>
            <a:ext cx="3478212" cy="2446824"/>
          </a:xfrm>
          <a:prstGeom prst="rect">
            <a:avLst/>
          </a:prstGeom>
        </p:spPr>
        <p:txBody>
          <a:bodyPr wrap="square">
            <a:spAutoFit/>
          </a:bodyPr>
          <a:lstStyle/>
          <a:p>
            <a:pPr marL="342900" lvl="0" indent="-342900" eaLnBrk="0" fontAlgn="base" hangingPunct="0">
              <a:lnSpc>
                <a:spcPct val="170000"/>
              </a:lnSpc>
              <a:spcBef>
                <a:spcPct val="20000"/>
              </a:spcBef>
              <a:spcAft>
                <a:spcPct val="20000"/>
              </a:spcAft>
              <a:buFontTx/>
              <a:buChar char="•"/>
              <a:tabLst>
                <a:tab pos="228600" algn="l"/>
                <a:tab pos="1943100" algn="l"/>
              </a:tabLst>
            </a:pPr>
            <a:r>
              <a:rPr lang="en-US" b="1" kern="0" dirty="0">
                <a:solidFill>
                  <a:srgbClr val="000000"/>
                </a:solidFill>
                <a:latin typeface="Comic Sans MS" pitchFamily="66" charset="0"/>
              </a:rPr>
              <a:t>When a </a:t>
            </a:r>
            <a:r>
              <a:rPr lang="en-US" b="1" kern="0" dirty="0" smtClean="0">
                <a:solidFill>
                  <a:srgbClr val="000000"/>
                </a:solidFill>
                <a:latin typeface="Comic Sans MS" pitchFamily="66" charset="0"/>
              </a:rPr>
              <a:t>spectroscope </a:t>
            </a:r>
            <a:r>
              <a:rPr lang="en-US" b="1" kern="0" dirty="0">
                <a:solidFill>
                  <a:srgbClr val="000000"/>
                </a:solidFill>
                <a:latin typeface="Comic Sans MS" pitchFamily="66" charset="0"/>
              </a:rPr>
              <a:t>is used to study light from galaxies beyond the Local Group, a red shift occurs in the light.</a:t>
            </a:r>
          </a:p>
        </p:txBody>
      </p:sp>
    </p:spTree>
    <p:extLst>
      <p:ext uri="{BB962C8B-B14F-4D97-AF65-F5344CB8AC3E}">
        <p14:creationId xmlns:p14="http://schemas.microsoft.com/office/powerpoint/2010/main" val="12991370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ou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b="1" u="sng" dirty="0" smtClean="0">
                <a:latin typeface="MS Reference Sans Serif"/>
                <a:ea typeface="Calibri"/>
                <a:cs typeface="Times New Roman"/>
              </a:rPr>
              <a:t>Composition: NUCLEOSYNTHESIS </a:t>
            </a:r>
            <a:r>
              <a:rPr lang="en-US" sz="3600" b="1" u="sng" dirty="0">
                <a:latin typeface="MS Reference Sans Serif"/>
                <a:ea typeface="Calibri"/>
                <a:cs typeface="Times New Roman"/>
              </a:rPr>
              <a:t>–</a:t>
            </a:r>
            <a:r>
              <a:rPr lang="en-US" sz="3600" u="sng" dirty="0">
                <a:latin typeface="MS Reference Sans Serif"/>
                <a:ea typeface="Calibri"/>
                <a:cs typeface="Times New Roman"/>
              </a:rPr>
              <a:t> </a:t>
            </a:r>
            <a:endParaRPr lang="en-US" dirty="0"/>
          </a:p>
        </p:txBody>
      </p:sp>
      <p:sp>
        <p:nvSpPr>
          <p:cNvPr id="3" name="Content Placeholder 2"/>
          <p:cNvSpPr>
            <a:spLocks noGrp="1"/>
          </p:cNvSpPr>
          <p:nvPr>
            <p:ph idx="1"/>
          </p:nvPr>
        </p:nvSpPr>
        <p:spPr/>
        <p:txBody>
          <a:bodyPr>
            <a:normAutofit/>
          </a:bodyPr>
          <a:lstStyle/>
          <a:p>
            <a:pPr lvl="0">
              <a:lnSpc>
                <a:spcPct val="150000"/>
              </a:lnSpc>
              <a:spcBef>
                <a:spcPts val="0"/>
              </a:spcBef>
              <a:buFont typeface="+mj-lt"/>
              <a:buAutoNum type="alphaLcPeriod"/>
            </a:pPr>
            <a:r>
              <a:rPr lang="en-US" sz="2400" u="sng" dirty="0" smtClean="0">
                <a:latin typeface="MS Reference Sans Serif"/>
                <a:ea typeface="Calibri"/>
                <a:cs typeface="Times New Roman"/>
              </a:rPr>
              <a:t>Elements </a:t>
            </a:r>
            <a:r>
              <a:rPr lang="en-US" sz="2400" u="sng" dirty="0">
                <a:latin typeface="MS Reference Sans Serif"/>
                <a:ea typeface="Calibri"/>
                <a:cs typeface="Times New Roman"/>
              </a:rPr>
              <a:t>are made in the stars through the process of </a:t>
            </a:r>
            <a:r>
              <a:rPr lang="en-US" sz="2400" b="1" u="sng" dirty="0">
                <a:latin typeface="MS Reference Sans Serif"/>
                <a:ea typeface="Calibri"/>
                <a:cs typeface="Times New Roman"/>
              </a:rPr>
              <a:t>fusion</a:t>
            </a:r>
            <a:r>
              <a:rPr lang="en-US" sz="2400" u="sng" dirty="0">
                <a:latin typeface="MS Reference Sans Serif"/>
                <a:ea typeface="Calibri"/>
                <a:cs typeface="Times New Roman"/>
              </a:rPr>
              <a:t>: </a:t>
            </a:r>
            <a:r>
              <a:rPr lang="en-US" sz="2400" b="1" u="sng" dirty="0">
                <a:latin typeface="MS Reference Sans Serif"/>
                <a:ea typeface="Calibri"/>
                <a:cs typeface="Times New Roman"/>
              </a:rPr>
              <a:t>H + H </a:t>
            </a:r>
            <a:r>
              <a:rPr lang="en-US" sz="2400" b="1" u="sng" dirty="0">
                <a:latin typeface="MS Reference Sans Serif"/>
                <a:ea typeface="Calibri"/>
                <a:cs typeface="Times New Roman"/>
                <a:sym typeface="Wingdings"/>
              </a:rPr>
              <a:t></a:t>
            </a:r>
            <a:r>
              <a:rPr lang="en-US" sz="2400" b="1" u="sng" dirty="0">
                <a:latin typeface="MS Reference Sans Serif"/>
                <a:ea typeface="Calibri"/>
                <a:cs typeface="Times New Roman"/>
              </a:rPr>
              <a:t> He. </a:t>
            </a:r>
            <a:endParaRPr lang="en-US" sz="2400" b="1" u="sng" dirty="0" smtClean="0">
              <a:latin typeface="MS Reference Sans Serif"/>
              <a:ea typeface="Calibri"/>
              <a:cs typeface="Times New Roman"/>
            </a:endParaRPr>
          </a:p>
          <a:p>
            <a:pPr lvl="0">
              <a:lnSpc>
                <a:spcPct val="150000"/>
              </a:lnSpc>
              <a:spcBef>
                <a:spcPts val="0"/>
              </a:spcBef>
              <a:buFont typeface="+mj-lt"/>
              <a:buAutoNum type="alphaLcPeriod"/>
            </a:pPr>
            <a:r>
              <a:rPr lang="en-US" sz="2400" dirty="0" smtClean="0">
                <a:latin typeface="MS Reference Sans Serif"/>
                <a:ea typeface="Calibri"/>
                <a:cs typeface="Times New Roman"/>
              </a:rPr>
              <a:t>Nucleosynthesis</a:t>
            </a:r>
            <a:r>
              <a:rPr lang="en-US" sz="2400" dirty="0">
                <a:latin typeface="MS Reference Sans Serif"/>
                <a:ea typeface="Calibri"/>
                <a:cs typeface="Times New Roman"/>
              </a:rPr>
              <a:t>, and therefore the different elements created, varies as a function of the mass of a star and the stage of its lifetime. In medium size stars elements combine to produce elements up to Fe. Iron). Heavier elements are produced in a SUPERNOVA.</a:t>
            </a:r>
            <a:endParaRPr lang="en-US" sz="2400" dirty="0">
              <a:ea typeface="Calibri"/>
              <a:cs typeface="Times New Roman"/>
            </a:endParaRPr>
          </a:p>
          <a:p>
            <a:pPr>
              <a:lnSpc>
                <a:spcPct val="150000"/>
              </a:lnSpc>
            </a:pPr>
            <a:endParaRPr lang="en-US" sz="2400" dirty="0"/>
          </a:p>
        </p:txBody>
      </p:sp>
    </p:spTree>
    <p:extLst>
      <p:ext uri="{BB962C8B-B14F-4D97-AF65-F5344CB8AC3E}">
        <p14:creationId xmlns:p14="http://schemas.microsoft.com/office/powerpoint/2010/main" val="1781348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a:ea typeface="Calibri"/>
                <a:cs typeface="Times New Roman"/>
              </a:rPr>
              <a:t>Today astronomers believe that around three quarters of the mass of the Universe consists of </a:t>
            </a:r>
            <a:r>
              <a:rPr lang="en-US" sz="2800" u="sng" dirty="0">
                <a:solidFill>
                  <a:srgbClr val="0000FF"/>
                </a:solidFill>
                <a:ea typeface="Calibri"/>
                <a:cs typeface="Times New Roman"/>
                <a:hlinkClick r:id="rId2"/>
              </a:rPr>
              <a:t>dark matter</a:t>
            </a:r>
            <a:endParaRPr lang="en-US" sz="2800" dirty="0"/>
          </a:p>
        </p:txBody>
      </p:sp>
      <p:sp>
        <p:nvSpPr>
          <p:cNvPr id="3" name="Content Placeholder 2"/>
          <p:cNvSpPr>
            <a:spLocks noGrp="1"/>
          </p:cNvSpPr>
          <p:nvPr>
            <p:ph sz="half" idx="1"/>
          </p:nvPr>
        </p:nvSpPr>
        <p:spPr>
          <a:xfrm>
            <a:off x="457200" y="1600200"/>
            <a:ext cx="4267200" cy="5257800"/>
          </a:xfrm>
        </p:spPr>
        <p:txBody>
          <a:bodyPr>
            <a:normAutofit fontScale="55000" lnSpcReduction="20000"/>
          </a:bodyPr>
          <a:lstStyle/>
          <a:p>
            <a:pPr>
              <a:lnSpc>
                <a:spcPct val="170000"/>
              </a:lnSpc>
            </a:pPr>
            <a:endParaRPr lang="en-US" sz="2200" dirty="0" smtClean="0">
              <a:ea typeface="Calibri"/>
              <a:cs typeface="Times New Roman"/>
            </a:endParaRPr>
          </a:p>
          <a:p>
            <a:pPr>
              <a:lnSpc>
                <a:spcPct val="170000"/>
              </a:lnSpc>
            </a:pPr>
            <a:r>
              <a:rPr lang="en-US" dirty="0" smtClean="0">
                <a:ea typeface="Calibri"/>
                <a:cs typeface="Times New Roman"/>
              </a:rPr>
              <a:t>Dark Matter neither </a:t>
            </a:r>
            <a:r>
              <a:rPr lang="en-US" dirty="0">
                <a:ea typeface="Calibri"/>
                <a:cs typeface="Times New Roman"/>
              </a:rPr>
              <a:t>reflects, emits or obstructs light (or indeed any other type of electromagnetic </a:t>
            </a:r>
            <a:r>
              <a:rPr lang="en-US" dirty="0" smtClean="0">
                <a:ea typeface="Calibri"/>
                <a:cs typeface="Times New Roman"/>
              </a:rPr>
              <a:t>radiation</a:t>
            </a:r>
          </a:p>
          <a:p>
            <a:pPr>
              <a:lnSpc>
                <a:spcPct val="170000"/>
              </a:lnSpc>
            </a:pPr>
            <a:r>
              <a:rPr lang="en-US" dirty="0" smtClean="0">
                <a:ea typeface="Calibri"/>
                <a:cs typeface="Times New Roman"/>
              </a:rPr>
              <a:t>It </a:t>
            </a:r>
            <a:r>
              <a:rPr lang="en-US" dirty="0">
                <a:ea typeface="Calibri"/>
                <a:cs typeface="Times New Roman"/>
              </a:rPr>
              <a:t>cannot be observed directly. However, Hubble studies of how clusters of galaxies bend the light that passes through them lets astronomers deduce where the hidden mass lies. This means that they are able to make </a:t>
            </a:r>
            <a:r>
              <a:rPr lang="en-US" u="sng" dirty="0">
                <a:solidFill>
                  <a:srgbClr val="0000FF"/>
                </a:solidFill>
                <a:ea typeface="Calibri"/>
                <a:cs typeface="Times New Roman"/>
                <a:hlinkClick r:id="rId3"/>
              </a:rPr>
              <a:t>maps of where the dark matter lies</a:t>
            </a:r>
            <a:r>
              <a:rPr lang="en-US" dirty="0">
                <a:ea typeface="Calibri"/>
                <a:cs typeface="Times New Roman"/>
              </a:rPr>
              <a:t> in a cluster</a:t>
            </a:r>
            <a:r>
              <a:rPr lang="en-US" dirty="0" smtClean="0">
                <a:ea typeface="Calibri"/>
                <a:cs typeface="Times New Roman"/>
              </a:rPr>
              <a:t>.</a:t>
            </a:r>
            <a:r>
              <a:rPr lang="en-US" dirty="0">
                <a:ea typeface="Calibri"/>
                <a:cs typeface="Times New Roman"/>
              </a:rPr>
              <a:t> </a:t>
            </a:r>
            <a:endParaRPr lang="en-US" dirty="0" smtClean="0">
              <a:ea typeface="Calibri"/>
              <a:cs typeface="Times New Roman"/>
            </a:endParaRPr>
          </a:p>
          <a:p>
            <a:pPr>
              <a:lnSpc>
                <a:spcPct val="170000"/>
              </a:lnSpc>
            </a:pPr>
            <a:r>
              <a:rPr lang="en-US" dirty="0" smtClean="0">
                <a:ea typeface="Calibri"/>
                <a:cs typeface="Times New Roman"/>
              </a:rPr>
              <a:t>Cosmologists </a:t>
            </a:r>
            <a:r>
              <a:rPr lang="en-US" dirty="0">
                <a:ea typeface="Calibri"/>
                <a:cs typeface="Times New Roman"/>
              </a:rPr>
              <a:t>speculate that the dark matter may be made of non-baryonic matter particles, produced shortly after the Big Bang </a:t>
            </a:r>
          </a:p>
          <a:p>
            <a:pPr>
              <a:lnSpc>
                <a:spcPct val="170000"/>
              </a:lnSpc>
            </a:pPr>
            <a:endParaRPr lang="en-US" dirty="0"/>
          </a:p>
        </p:txBody>
      </p:sp>
      <p:sp>
        <p:nvSpPr>
          <p:cNvPr id="4" name="Content Placeholder 3"/>
          <p:cNvSpPr>
            <a:spLocks noGrp="1"/>
          </p:cNvSpPr>
          <p:nvPr>
            <p:ph sz="half" idx="2"/>
          </p:nvPr>
        </p:nvSpPr>
        <p:spPr/>
        <p:txBody>
          <a:bodyPr>
            <a:normAutofit fontScale="55000" lnSpcReduction="20000"/>
          </a:bodyPr>
          <a:lstStyle/>
          <a:p>
            <a:pPr>
              <a:lnSpc>
                <a:spcPct val="170000"/>
              </a:lnSpc>
            </a:pPr>
            <a:r>
              <a:rPr lang="en-US" dirty="0">
                <a:ea typeface="Calibri"/>
                <a:cs typeface="Times New Roman"/>
              </a:rPr>
              <a:t>Hubble studies of the expansion rate of the Universe have found that the expansion is actually speeding up. </a:t>
            </a:r>
            <a:endParaRPr lang="en-US" dirty="0" smtClean="0">
              <a:ea typeface="Calibri"/>
              <a:cs typeface="Times New Roman"/>
            </a:endParaRPr>
          </a:p>
          <a:p>
            <a:pPr>
              <a:lnSpc>
                <a:spcPct val="170000"/>
              </a:lnSpc>
            </a:pPr>
            <a:r>
              <a:rPr lang="en-US" dirty="0" smtClean="0">
                <a:ea typeface="Calibri"/>
                <a:cs typeface="Times New Roman"/>
              </a:rPr>
              <a:t>Astronomers </a:t>
            </a:r>
            <a:r>
              <a:rPr lang="en-US" dirty="0">
                <a:ea typeface="Calibri"/>
                <a:cs typeface="Times New Roman"/>
              </a:rPr>
              <a:t>have explained this using the theory of </a:t>
            </a:r>
            <a:r>
              <a:rPr lang="en-US" b="1" u="sng" dirty="0">
                <a:solidFill>
                  <a:schemeClr val="tx2">
                    <a:lumMod val="60000"/>
                    <a:lumOff val="40000"/>
                  </a:schemeClr>
                </a:solidFill>
                <a:ea typeface="Calibri"/>
                <a:cs typeface="Times New Roman"/>
              </a:rPr>
              <a:t>dark energy, </a:t>
            </a:r>
            <a:r>
              <a:rPr lang="en-US" dirty="0">
                <a:ea typeface="Calibri"/>
                <a:cs typeface="Times New Roman"/>
              </a:rPr>
              <a:t>as a sort of negative gravity that pushes the Universe apart ever faster.</a:t>
            </a:r>
          </a:p>
          <a:p>
            <a:pPr>
              <a:lnSpc>
                <a:spcPct val="170000"/>
              </a:lnSpc>
            </a:pPr>
            <a:r>
              <a:rPr lang="en-US" dirty="0">
                <a:ea typeface="Calibri"/>
                <a:cs typeface="Times New Roman"/>
              </a:rPr>
              <a:t> in the early moments following the </a:t>
            </a:r>
            <a:r>
              <a:rPr lang="en-US" u="sng" dirty="0">
                <a:solidFill>
                  <a:srgbClr val="0000FF"/>
                </a:solidFill>
                <a:ea typeface="Calibri"/>
                <a:cs typeface="Times New Roman"/>
                <a:hlinkClick r:id="rId4"/>
              </a:rPr>
              <a:t>Big Bang</a:t>
            </a:r>
            <a:r>
              <a:rPr lang="en-US" dirty="0">
                <a:ea typeface="Calibri"/>
                <a:cs typeface="Times New Roman"/>
              </a:rPr>
              <a:t>, the universe itself </a:t>
            </a:r>
            <a:r>
              <a:rPr lang="en-US" dirty="0" smtClean="0">
                <a:ea typeface="Calibri"/>
                <a:cs typeface="Times New Roman"/>
              </a:rPr>
              <a:t>acted as a  </a:t>
            </a:r>
            <a:r>
              <a:rPr lang="en-US" dirty="0">
                <a:ea typeface="Calibri"/>
                <a:cs typeface="Times New Roman"/>
              </a:rPr>
              <a:t>particle accelerator. </a:t>
            </a:r>
            <a:endParaRPr lang="en-US" dirty="0"/>
          </a:p>
        </p:txBody>
      </p:sp>
    </p:spTree>
    <p:extLst>
      <p:ext uri="{BB962C8B-B14F-4D97-AF65-F5344CB8AC3E}">
        <p14:creationId xmlns:p14="http://schemas.microsoft.com/office/powerpoint/2010/main" val="391253069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descr="~AUT006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a:xfrm>
            <a:off x="6983057" y="0"/>
            <a:ext cx="2194074" cy="1904999"/>
          </a:xfrm>
          <a:prstGeom prst="rect">
            <a:avLst/>
          </a:prstGeom>
          <a:noFill/>
        </p:spPr>
      </p:pic>
      <p:sp>
        <p:nvSpPr>
          <p:cNvPr id="2" name="Title 1"/>
          <p:cNvSpPr>
            <a:spLocks noGrp="1"/>
          </p:cNvSpPr>
          <p:nvPr>
            <p:ph type="title"/>
          </p:nvPr>
        </p:nvSpPr>
        <p:spPr>
          <a:xfrm>
            <a:off x="457200" y="274638"/>
            <a:ext cx="5410200" cy="1143000"/>
          </a:xfrm>
        </p:spPr>
        <p:txBody>
          <a:bodyPr>
            <a:noAutofit/>
          </a:bodyPr>
          <a:lstStyle/>
          <a:p>
            <a:r>
              <a:rPr lang="en-US" sz="3200" b="1" dirty="0">
                <a:latin typeface="MS Reference Sans Serif"/>
                <a:ea typeface="Calibri"/>
                <a:cs typeface="Times New Roman"/>
              </a:rPr>
              <a:t>Uses light to separate substances and identify</a:t>
            </a:r>
            <a:r>
              <a:rPr lang="en-US" sz="3200" b="1" dirty="0" smtClean="0">
                <a:latin typeface="MS Reference Sans Serif"/>
                <a:ea typeface="Calibri"/>
                <a:cs typeface="Times New Roman"/>
              </a:rPr>
              <a:t>.</a:t>
            </a:r>
            <a:r>
              <a:rPr lang="en-US" sz="3200" dirty="0" smtClean="0">
                <a:latin typeface="MS Reference Sans Serif"/>
                <a:ea typeface="Calibri"/>
                <a:cs typeface="Times New Roman"/>
              </a:rPr>
              <a:t> </a:t>
            </a:r>
            <a:endParaRPr lang="en-US" sz="3200" dirty="0"/>
          </a:p>
        </p:txBody>
      </p:sp>
      <p:sp>
        <p:nvSpPr>
          <p:cNvPr id="3" name="Content Placeholder 2"/>
          <p:cNvSpPr>
            <a:spLocks noGrp="1"/>
          </p:cNvSpPr>
          <p:nvPr>
            <p:ph idx="1"/>
          </p:nvPr>
        </p:nvSpPr>
        <p:spPr>
          <a:xfrm>
            <a:off x="457200" y="1981200"/>
            <a:ext cx="8001000" cy="4495800"/>
          </a:xfrm>
        </p:spPr>
        <p:txBody>
          <a:bodyPr>
            <a:noAutofit/>
          </a:bodyPr>
          <a:lstStyle/>
          <a:p>
            <a:r>
              <a:rPr lang="en-US" sz="2400" b="1" dirty="0">
                <a:solidFill>
                  <a:srgbClr val="FF0000"/>
                </a:solidFill>
              </a:rPr>
              <a:t>Electromagnetic Radiation</a:t>
            </a:r>
            <a:r>
              <a:rPr lang="en-US" sz="2400" dirty="0"/>
              <a:t>; Atoms of each element emit and absorb characteristic frequencies of light. These characteristics allow identification of the presence of an element using a spectrograph, even in microscopic quantities.</a:t>
            </a:r>
          </a:p>
          <a:p>
            <a:r>
              <a:rPr lang="en-US" sz="2400" b="1" u="sng" dirty="0" smtClean="0">
                <a:solidFill>
                  <a:srgbClr val="FF0000"/>
                </a:solidFill>
              </a:rPr>
              <a:t>temperature</a:t>
            </a:r>
            <a:r>
              <a:rPr lang="en-US" sz="2400" b="1" u="sng" dirty="0">
                <a:solidFill>
                  <a:srgbClr val="FF0000"/>
                </a:solidFill>
              </a:rPr>
              <a:t>: </a:t>
            </a:r>
            <a:r>
              <a:rPr lang="en-US" sz="2400" dirty="0"/>
              <a:t>Brightness/color – hottest- </a:t>
            </a:r>
            <a:r>
              <a:rPr lang="en-US" sz="2400" dirty="0" smtClean="0"/>
              <a:t>blue- white- </a:t>
            </a:r>
            <a:r>
              <a:rPr lang="en-US" sz="2400" dirty="0"/>
              <a:t>yellow </a:t>
            </a:r>
            <a:r>
              <a:rPr lang="en-US" sz="2400" dirty="0" smtClean="0"/>
              <a:t>- </a:t>
            </a:r>
            <a:r>
              <a:rPr lang="en-US" sz="2400" dirty="0"/>
              <a:t>red (coolest star)</a:t>
            </a:r>
          </a:p>
          <a:p>
            <a:r>
              <a:rPr lang="en-US" sz="2400" b="1" u="sng" dirty="0" smtClean="0">
                <a:solidFill>
                  <a:srgbClr val="FF0000"/>
                </a:solidFill>
              </a:rPr>
              <a:t>movements  </a:t>
            </a:r>
            <a:r>
              <a:rPr lang="en-US" sz="2400" b="1" u="sng" dirty="0">
                <a:solidFill>
                  <a:srgbClr val="FF0000"/>
                </a:solidFill>
              </a:rPr>
              <a:t>(elliptical</a:t>
            </a:r>
            <a:r>
              <a:rPr lang="en-US" sz="2400" b="1" u="sng" dirty="0" smtClean="0">
                <a:solidFill>
                  <a:srgbClr val="FF0000"/>
                </a:solidFill>
              </a:rPr>
              <a:t>); </a:t>
            </a:r>
          </a:p>
          <a:p>
            <a:r>
              <a:rPr lang="en-US" sz="2400" b="1" u="sng" dirty="0" smtClean="0">
                <a:solidFill>
                  <a:srgbClr val="FF0000"/>
                </a:solidFill>
              </a:rPr>
              <a:t>Distances </a:t>
            </a:r>
            <a:r>
              <a:rPr lang="en-US" sz="2400" b="1" u="sng" dirty="0">
                <a:solidFill>
                  <a:srgbClr val="FF0000"/>
                </a:solidFill>
              </a:rPr>
              <a:t>from Earth</a:t>
            </a:r>
            <a:r>
              <a:rPr lang="en-US" sz="2400" dirty="0"/>
              <a:t>. (Parallax) Parallaxes give us distances to stars up to perhaps a few thousand light years. </a:t>
            </a:r>
            <a:endParaRPr lang="en-US" sz="2400" dirty="0" smtClean="0"/>
          </a:p>
          <a:p>
            <a:endParaRPr lang="en-US" sz="2400" dirty="0"/>
          </a:p>
        </p:txBody>
      </p:sp>
    </p:spTree>
    <p:extLst>
      <p:ext uri="{BB962C8B-B14F-4D97-AF65-F5344CB8AC3E}">
        <p14:creationId xmlns:p14="http://schemas.microsoft.com/office/powerpoint/2010/main" val="237232875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4343400" y="457200"/>
            <a:ext cx="4191000" cy="1477963"/>
          </a:xfrm>
        </p:spPr>
        <p:txBody>
          <a:bodyPr>
            <a:normAutofit fontScale="90000"/>
          </a:bodyPr>
          <a:lstStyle/>
          <a:p>
            <a:r>
              <a:rPr lang="en-US" dirty="0" smtClean="0">
                <a:solidFill>
                  <a:srgbClr val="C00000"/>
                </a:solidFill>
              </a:rPr>
              <a:t>Measurement in Space</a:t>
            </a:r>
            <a:br>
              <a:rPr lang="en-US" dirty="0" smtClean="0">
                <a:solidFill>
                  <a:srgbClr val="C00000"/>
                </a:solidFill>
              </a:rPr>
            </a:br>
            <a:r>
              <a:rPr lang="en-US" dirty="0" smtClean="0">
                <a:solidFill>
                  <a:srgbClr val="C00000"/>
                </a:solidFill>
              </a:rPr>
              <a:t>PARALLAX</a:t>
            </a:r>
          </a:p>
        </p:txBody>
      </p:sp>
      <p:sp>
        <p:nvSpPr>
          <p:cNvPr id="3" name="Content Placeholder 2"/>
          <p:cNvSpPr>
            <a:spLocks noGrp="1"/>
          </p:cNvSpPr>
          <p:nvPr>
            <p:ph sz="half" idx="1"/>
          </p:nvPr>
        </p:nvSpPr>
        <p:spPr>
          <a:xfrm>
            <a:off x="457200" y="304800"/>
            <a:ext cx="4038600" cy="6172200"/>
          </a:xfrm>
        </p:spPr>
        <p:txBody>
          <a:bodyPr>
            <a:normAutofit fontScale="55000" lnSpcReduction="20000"/>
          </a:bodyPr>
          <a:lstStyle/>
          <a:p>
            <a:pPr>
              <a:lnSpc>
                <a:spcPct val="170000"/>
              </a:lnSpc>
              <a:spcAft>
                <a:spcPct val="20000"/>
              </a:spcAft>
              <a:tabLst>
                <a:tab pos="228600" algn="l"/>
                <a:tab pos="1943100" algn="l"/>
              </a:tabLst>
              <a:defRPr/>
            </a:pPr>
            <a:r>
              <a:rPr lang="en-US" dirty="0" smtClean="0"/>
              <a:t>How do scientists determine the distance from Earth to nearby stars? </a:t>
            </a:r>
          </a:p>
          <a:p>
            <a:pPr>
              <a:lnSpc>
                <a:spcPct val="170000"/>
              </a:lnSpc>
              <a:buFontTx/>
              <a:buNone/>
            </a:pPr>
            <a:r>
              <a:rPr lang="en-US" dirty="0" smtClean="0"/>
              <a:t>One way is to measure </a:t>
            </a:r>
            <a:r>
              <a:rPr lang="en-US" sz="2900" b="1" u="sng" dirty="0" smtClean="0">
                <a:solidFill>
                  <a:srgbClr val="FF0000"/>
                </a:solidFill>
              </a:rPr>
              <a:t>parallax—the apparent shift in the position of an object when viewed from two different positions</a:t>
            </a:r>
            <a:r>
              <a:rPr lang="en-US" sz="5100" b="1" u="sng" dirty="0" smtClean="0">
                <a:solidFill>
                  <a:srgbClr val="FF0000"/>
                </a:solidFill>
              </a:rPr>
              <a:t>.</a:t>
            </a:r>
            <a:r>
              <a:rPr lang="en-US" sz="2500" dirty="0"/>
              <a:t> </a:t>
            </a:r>
            <a:r>
              <a:rPr lang="en-US" sz="2500" u="sng" dirty="0"/>
              <a:t>Used to determine distance of star from earth</a:t>
            </a:r>
          </a:p>
          <a:p>
            <a:pPr>
              <a:lnSpc>
                <a:spcPct val="170000"/>
              </a:lnSpc>
            </a:pPr>
            <a:r>
              <a:rPr lang="en-US" sz="2500" u="sng" dirty="0"/>
              <a:t>Closer- greater apparent change in position</a:t>
            </a:r>
          </a:p>
          <a:p>
            <a:pPr>
              <a:lnSpc>
                <a:spcPct val="170000"/>
              </a:lnSpc>
              <a:defRPr/>
            </a:pPr>
            <a:r>
              <a:rPr lang="en-US" dirty="0" smtClean="0"/>
              <a:t>Extend </a:t>
            </a:r>
            <a:r>
              <a:rPr lang="en-US" dirty="0"/>
              <a:t>your arm and look at your thumb first with your left eye closed and then with your right eye closed. Your thumb appears to change position with respect to the background.</a:t>
            </a:r>
          </a:p>
          <a:p>
            <a:pPr>
              <a:lnSpc>
                <a:spcPct val="170000"/>
              </a:lnSpc>
              <a:defRPr/>
            </a:pPr>
            <a:r>
              <a:rPr lang="en-US" dirty="0"/>
              <a:t>Now do the same experiment with your thumb closer to your face. What do you observe? The nearer an object is to the observer, the greater its parallax is.</a:t>
            </a:r>
          </a:p>
          <a:p>
            <a:pPr>
              <a:lnSpc>
                <a:spcPct val="170000"/>
              </a:lnSpc>
              <a:defRPr/>
            </a:pPr>
            <a:endParaRPr lang="en-US" dirty="0"/>
          </a:p>
        </p:txBody>
      </p:sp>
      <p:pic>
        <p:nvPicPr>
          <p:cNvPr id="5" name="Picture 9" descr="im15 judging distanc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0" y="2209800"/>
            <a:ext cx="2209800" cy="2070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3" descr="~AUT0088"/>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rcRect/>
          <a:stretch>
            <a:fillRect/>
          </a:stretch>
        </p:blipFill>
        <p:spPr bwMode="auto">
          <a:xfrm>
            <a:off x="4800600" y="4318799"/>
            <a:ext cx="4191000" cy="2539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8259315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ou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5867400" cy="1173162"/>
          </a:xfrm>
        </p:spPr>
        <p:txBody>
          <a:bodyPr>
            <a:noAutofit/>
          </a:bodyPr>
          <a:lstStyle/>
          <a:p>
            <a:r>
              <a:rPr lang="en-US" sz="1600" dirty="0"/>
              <a:t>As we </a:t>
            </a:r>
            <a:r>
              <a:rPr lang="en-US" sz="1600" b="1" u="sng" dirty="0"/>
              <a:t>develop new instruments </a:t>
            </a:r>
            <a:r>
              <a:rPr lang="en-US" sz="1600" dirty="0"/>
              <a:t>(ex. telescopes &amp; particle accelerators), we will gain more information about our universe and the quantum forces involved in it. </a:t>
            </a:r>
            <a:br>
              <a:rPr lang="en-US" sz="1600" dirty="0"/>
            </a:br>
            <a:r>
              <a:rPr lang="en-US" sz="1600" dirty="0" smtClean="0"/>
              <a:t>Telescopes</a:t>
            </a:r>
            <a:endParaRPr lang="en-US" sz="1600" dirty="0"/>
          </a:p>
        </p:txBody>
      </p:sp>
      <p:sp>
        <p:nvSpPr>
          <p:cNvPr id="4" name="Content Placeholder 3"/>
          <p:cNvSpPr>
            <a:spLocks noGrp="1"/>
          </p:cNvSpPr>
          <p:nvPr>
            <p:ph sz="half" idx="1"/>
          </p:nvPr>
        </p:nvSpPr>
        <p:spPr>
          <a:xfrm>
            <a:off x="457200" y="1600200"/>
            <a:ext cx="4038600" cy="2671417"/>
          </a:xfrm>
        </p:spPr>
        <p:txBody>
          <a:bodyPr>
            <a:normAutofit fontScale="62500" lnSpcReduction="20000"/>
          </a:bodyPr>
          <a:lstStyle/>
          <a:p>
            <a:pPr>
              <a:lnSpc>
                <a:spcPct val="170000"/>
              </a:lnSpc>
              <a:buFontTx/>
              <a:buChar char="•"/>
            </a:pPr>
            <a:r>
              <a:rPr lang="en-US" dirty="0" smtClean="0"/>
              <a:t>Telescopes gather more light than our eyes can, and provide greater clarity.</a:t>
            </a:r>
          </a:p>
          <a:p>
            <a:pPr>
              <a:lnSpc>
                <a:spcPct val="170000"/>
              </a:lnSpc>
            </a:pPr>
            <a:r>
              <a:rPr lang="en-US" b="1" u="sng" dirty="0" smtClean="0"/>
              <a:t>Radio telescopes </a:t>
            </a:r>
            <a:r>
              <a:rPr lang="en-US" dirty="0" smtClean="0"/>
              <a:t>use a dish to reflect radio waves to a focus where an antenna collects them.</a:t>
            </a:r>
          </a:p>
          <a:p>
            <a:pPr>
              <a:lnSpc>
                <a:spcPct val="170000"/>
              </a:lnSpc>
            </a:pPr>
            <a:endParaRPr lang="en-US" dirty="0" smtClean="0"/>
          </a:p>
          <a:p>
            <a:pPr>
              <a:lnSpc>
                <a:spcPct val="170000"/>
              </a:lnSpc>
            </a:pPr>
            <a:endParaRPr lang="en-US" dirty="0"/>
          </a:p>
        </p:txBody>
      </p:sp>
      <p:sp>
        <p:nvSpPr>
          <p:cNvPr id="5" name="Content Placeholder 4"/>
          <p:cNvSpPr>
            <a:spLocks noGrp="1"/>
          </p:cNvSpPr>
          <p:nvPr>
            <p:ph sz="half" idx="2"/>
          </p:nvPr>
        </p:nvSpPr>
        <p:spPr>
          <a:xfrm>
            <a:off x="4648200" y="2142504"/>
            <a:ext cx="4038600" cy="3983659"/>
          </a:xfrm>
        </p:spPr>
        <p:txBody>
          <a:bodyPr>
            <a:normAutofit fontScale="62500" lnSpcReduction="20000"/>
          </a:bodyPr>
          <a:lstStyle/>
          <a:p>
            <a:pPr>
              <a:lnSpc>
                <a:spcPct val="160000"/>
              </a:lnSpc>
            </a:pPr>
            <a:r>
              <a:rPr lang="en-US" b="1" u="sng" dirty="0"/>
              <a:t>Refractors:</a:t>
            </a:r>
            <a:r>
              <a:rPr lang="en-US" dirty="0"/>
              <a:t> Use lenses to refract (bend) light into a focus to form an image. No modern professional telescopes use this design. </a:t>
            </a:r>
          </a:p>
          <a:p>
            <a:pPr>
              <a:lnSpc>
                <a:spcPct val="160000"/>
              </a:lnSpc>
            </a:pPr>
            <a:r>
              <a:rPr lang="en-US" b="1" u="sng" dirty="0"/>
              <a:t>Reflectors:</a:t>
            </a:r>
            <a:r>
              <a:rPr lang="en-US" dirty="0"/>
              <a:t> Use mirrors to reflect light into a focus to form an image. </a:t>
            </a:r>
          </a:p>
          <a:p>
            <a:endParaRPr lang="en-US" dirty="0"/>
          </a:p>
        </p:txBody>
      </p:sp>
      <p:pic>
        <p:nvPicPr>
          <p:cNvPr id="8" name="Picture 4" descr="32_LitSlits_2800_"/>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38199" y="26504"/>
            <a:ext cx="2560798" cy="2142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6" descr="~AUT005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4271617"/>
            <a:ext cx="3657600" cy="254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4" descr="dn10725-1_60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86600" y="5777214"/>
            <a:ext cx="2042214" cy="1034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0"/>
          <p:cNvSpPr/>
          <p:nvPr/>
        </p:nvSpPr>
        <p:spPr>
          <a:xfrm>
            <a:off x="3962400" y="5445597"/>
            <a:ext cx="2286000" cy="1290546"/>
          </a:xfrm>
          <a:prstGeom prst="rect">
            <a:avLst/>
          </a:prstGeom>
        </p:spPr>
        <p:txBody>
          <a:bodyPr>
            <a:spAutoFit/>
          </a:bodyPr>
          <a:lstStyle/>
          <a:p>
            <a:pPr marL="342900" lvl="0" indent="-342900">
              <a:lnSpc>
                <a:spcPct val="170000"/>
              </a:lnSpc>
              <a:spcBef>
                <a:spcPct val="20000"/>
              </a:spcBef>
              <a:buFont typeface="Arial" pitchFamily="34" charset="0"/>
              <a:buChar char="•"/>
            </a:pPr>
            <a:r>
              <a:rPr lang="en-US" sz="1600" b="1" dirty="0">
                <a:solidFill>
                  <a:srgbClr val="1F497D"/>
                </a:solidFill>
                <a:latin typeface="Trebuchet MS" pitchFamily="34" charset="0"/>
              </a:rPr>
              <a:t>Radio Telescope in Puerto Rico</a:t>
            </a:r>
            <a:br>
              <a:rPr lang="en-US" sz="1600" b="1" dirty="0">
                <a:solidFill>
                  <a:srgbClr val="1F497D"/>
                </a:solidFill>
                <a:latin typeface="Trebuchet MS" pitchFamily="34" charset="0"/>
              </a:rPr>
            </a:br>
            <a:r>
              <a:rPr lang="en-US" sz="1600" b="1" dirty="0">
                <a:solidFill>
                  <a:srgbClr val="1F497D"/>
                </a:solidFill>
                <a:latin typeface="Trebuchet MS" pitchFamily="34" charset="0"/>
              </a:rPr>
              <a:t>dish 300 m wide</a:t>
            </a:r>
          </a:p>
        </p:txBody>
      </p:sp>
    </p:spTree>
    <p:extLst>
      <p:ext uri="{BB962C8B-B14F-4D97-AF65-F5344CB8AC3E}">
        <p14:creationId xmlns:p14="http://schemas.microsoft.com/office/powerpoint/2010/main" val="37426581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2"/>
          <p:cNvSpPr>
            <a:spLocks noGrp="1" noChangeArrowheads="1"/>
          </p:cNvSpPr>
          <p:nvPr>
            <p:ph type="title"/>
          </p:nvPr>
        </p:nvSpPr>
        <p:spPr>
          <a:xfrm>
            <a:off x="685800" y="609600"/>
            <a:ext cx="7772400" cy="533400"/>
          </a:xfrm>
        </p:spPr>
        <p:txBody>
          <a:bodyPr>
            <a:normAutofit fontScale="90000"/>
          </a:bodyPr>
          <a:lstStyle/>
          <a:p>
            <a:pPr>
              <a:defRPr/>
            </a:pPr>
            <a:r>
              <a:rPr lang="en-US" sz="3600" dirty="0"/>
              <a:t>Magnitude of Stars</a:t>
            </a:r>
          </a:p>
        </p:txBody>
      </p:sp>
      <p:sp>
        <p:nvSpPr>
          <p:cNvPr id="18435" name="Rectangle 3"/>
          <p:cNvSpPr>
            <a:spLocks noGrp="1" noChangeArrowheads="1"/>
          </p:cNvSpPr>
          <p:nvPr>
            <p:ph type="body" sz="half" idx="1"/>
          </p:nvPr>
        </p:nvSpPr>
        <p:spPr/>
        <p:txBody>
          <a:bodyPr>
            <a:normAutofit fontScale="77500" lnSpcReduction="20000"/>
          </a:bodyPr>
          <a:lstStyle/>
          <a:p>
            <a:r>
              <a:rPr lang="en-US" b="1" dirty="0" smtClean="0"/>
              <a:t>Brightness</a:t>
            </a:r>
          </a:p>
          <a:p>
            <a:r>
              <a:rPr lang="en-US" dirty="0" smtClean="0"/>
              <a:t>The brighter the star, the smaller the number that describes its magnitude</a:t>
            </a:r>
          </a:p>
          <a:p>
            <a:r>
              <a:rPr lang="en-US" dirty="0" smtClean="0">
                <a:solidFill>
                  <a:srgbClr val="FF0000"/>
                </a:solidFill>
              </a:rPr>
              <a:t>Brightest have negative magnitudes</a:t>
            </a:r>
          </a:p>
          <a:p>
            <a:endParaRPr lang="en-US" dirty="0" smtClean="0">
              <a:solidFill>
                <a:srgbClr val="FF0000"/>
              </a:solidFill>
            </a:endParaRPr>
          </a:p>
          <a:p>
            <a:r>
              <a:rPr lang="en-US" sz="2400" b="1" u="sng" dirty="0" smtClean="0">
                <a:solidFill>
                  <a:srgbClr val="FF0000"/>
                </a:solidFill>
              </a:rPr>
              <a:t>Distance is measured </a:t>
            </a:r>
            <a:r>
              <a:rPr lang="en-US" sz="2400" b="1" u="sng" dirty="0">
                <a:solidFill>
                  <a:srgbClr val="FF0000"/>
                </a:solidFill>
              </a:rPr>
              <a:t>in AU</a:t>
            </a:r>
          </a:p>
          <a:p>
            <a:r>
              <a:rPr lang="en-US" sz="2400" dirty="0"/>
              <a:t>1 AU is Distance from earth to sun </a:t>
            </a:r>
            <a:r>
              <a:rPr lang="en-US" dirty="0"/>
              <a:t>Units= light-years </a:t>
            </a:r>
          </a:p>
          <a:p>
            <a:r>
              <a:rPr lang="en-US" dirty="0"/>
              <a:t>Distance that light travels at a speed of 310 000 km/sec will cover in 1 year</a:t>
            </a:r>
          </a:p>
          <a:p>
            <a:r>
              <a:rPr lang="en-US" dirty="0"/>
              <a:t>= 9.5 trillion km</a:t>
            </a:r>
          </a:p>
          <a:p>
            <a:endParaRPr lang="en-US" dirty="0" smtClean="0">
              <a:solidFill>
                <a:srgbClr val="FF0000"/>
              </a:solidFill>
            </a:endParaRPr>
          </a:p>
        </p:txBody>
      </p:sp>
      <p:sp>
        <p:nvSpPr>
          <p:cNvPr id="18436" name="Rectangle 4"/>
          <p:cNvSpPr>
            <a:spLocks noGrp="1" noChangeArrowheads="1"/>
          </p:cNvSpPr>
          <p:nvPr>
            <p:ph type="body" sz="half" idx="2"/>
          </p:nvPr>
        </p:nvSpPr>
        <p:spPr/>
        <p:txBody>
          <a:bodyPr/>
          <a:lstStyle/>
          <a:p>
            <a:pPr>
              <a:lnSpc>
                <a:spcPct val="90000"/>
              </a:lnSpc>
            </a:pPr>
            <a:r>
              <a:rPr lang="en-US" smtClean="0">
                <a:solidFill>
                  <a:schemeClr val="accent2"/>
                </a:solidFill>
              </a:rPr>
              <a:t>Apparent magnitude-</a:t>
            </a:r>
            <a:r>
              <a:rPr lang="en-US" sz="2400" smtClean="0"/>
              <a:t> brightness as it appears from Earth</a:t>
            </a:r>
          </a:p>
          <a:p>
            <a:pPr>
              <a:lnSpc>
                <a:spcPct val="90000"/>
              </a:lnSpc>
            </a:pPr>
            <a:endParaRPr lang="en-US" sz="2400" smtClean="0"/>
          </a:p>
          <a:p>
            <a:pPr>
              <a:lnSpc>
                <a:spcPct val="90000"/>
              </a:lnSpc>
            </a:pPr>
            <a:r>
              <a:rPr lang="en-US" smtClean="0">
                <a:solidFill>
                  <a:schemeClr val="accent2"/>
                </a:solidFill>
              </a:rPr>
              <a:t>Absolute magnitude-</a:t>
            </a:r>
            <a:r>
              <a:rPr lang="en-US" sz="2400" smtClean="0"/>
              <a:t> brightness if stars were a standard distance from Earth- 32.6 light-years.</a:t>
            </a:r>
          </a:p>
        </p:txBody>
      </p:sp>
    </p:spTree>
    <p:extLst>
      <p:ext uri="{BB962C8B-B14F-4D97-AF65-F5344CB8AC3E}">
        <p14:creationId xmlns:p14="http://schemas.microsoft.com/office/powerpoint/2010/main" val="102900803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3886200" cy="1143000"/>
          </a:xfrm>
        </p:spPr>
        <p:txBody>
          <a:bodyPr>
            <a:normAutofit fontScale="90000"/>
          </a:bodyPr>
          <a:lstStyle/>
          <a:p>
            <a:r>
              <a:rPr lang="en-US" dirty="0" smtClean="0"/>
              <a:t>Star Brightness &amp; Size</a:t>
            </a:r>
            <a:endParaRPr lang="en-US" dirty="0"/>
          </a:p>
        </p:txBody>
      </p:sp>
      <p:sp>
        <p:nvSpPr>
          <p:cNvPr id="3" name="Content Placeholder 2"/>
          <p:cNvSpPr>
            <a:spLocks noGrp="1"/>
          </p:cNvSpPr>
          <p:nvPr>
            <p:ph idx="1"/>
          </p:nvPr>
        </p:nvSpPr>
        <p:spPr>
          <a:xfrm>
            <a:off x="457200" y="1600200"/>
            <a:ext cx="2743200" cy="4525963"/>
          </a:xfrm>
        </p:spPr>
        <p:txBody>
          <a:bodyPr/>
          <a:lstStyle/>
          <a:p>
            <a:r>
              <a:rPr lang="en-US" dirty="0" smtClean="0"/>
              <a:t>H-R Diagram</a:t>
            </a:r>
            <a:endParaRPr lang="en-US" dirty="0"/>
          </a:p>
        </p:txBody>
      </p:sp>
      <p:pic>
        <p:nvPicPr>
          <p:cNvPr id="1026" name="Picture 2" descr="https://www.mtholyoke.edu/courses/mdyar/ast100/HW/hr_diagram_big.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667929" y="3181534"/>
            <a:ext cx="3476071" cy="367646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www.le.ac.uk/ph/faulkes/web/images/hrcolou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5800" y="0"/>
            <a:ext cx="4648200" cy="318153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cse.ssl.berkeley.edu/segwayed/lessons/startemp/hr.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0" y="3657600"/>
            <a:ext cx="3695700" cy="2905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1935314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457200" y="274638"/>
            <a:ext cx="3429000" cy="1325562"/>
          </a:xfrm>
        </p:spPr>
        <p:txBody>
          <a:bodyPr>
            <a:normAutofit fontScale="90000"/>
          </a:bodyPr>
          <a:lstStyle/>
          <a:p>
            <a:r>
              <a:rPr lang="en-US" smtClean="0">
                <a:solidFill>
                  <a:schemeClr val="folHlink"/>
                </a:solidFill>
              </a:rPr>
              <a:t>The Main Sequence</a:t>
            </a:r>
            <a:endParaRPr lang="en-US" smtClean="0"/>
          </a:p>
        </p:txBody>
      </p:sp>
      <p:sp>
        <p:nvSpPr>
          <p:cNvPr id="20483" name="Content Placeholder 2"/>
          <p:cNvSpPr>
            <a:spLocks noGrp="1"/>
          </p:cNvSpPr>
          <p:nvPr>
            <p:ph sz="half" idx="1"/>
          </p:nvPr>
        </p:nvSpPr>
        <p:spPr>
          <a:xfrm>
            <a:off x="457200" y="1752600"/>
            <a:ext cx="3505200" cy="4876800"/>
          </a:xfrm>
        </p:spPr>
        <p:txBody>
          <a:bodyPr/>
          <a:lstStyle/>
          <a:p>
            <a:pPr>
              <a:spcAft>
                <a:spcPct val="20000"/>
              </a:spcAft>
              <a:tabLst>
                <a:tab pos="228600" algn="l"/>
                <a:tab pos="1943100" algn="l"/>
              </a:tabLst>
            </a:pPr>
            <a:r>
              <a:rPr lang="en-US" smtClean="0"/>
              <a:t>Stars seem to fit into specific areas of the graph. </a:t>
            </a:r>
          </a:p>
          <a:p>
            <a:pPr>
              <a:spcAft>
                <a:spcPct val="20000"/>
              </a:spcAft>
              <a:tabLst>
                <a:tab pos="228600" algn="l"/>
                <a:tab pos="1943100" algn="l"/>
              </a:tabLst>
            </a:pPr>
            <a:r>
              <a:rPr lang="en-US" smtClean="0"/>
              <a:t>Most stars fit into a diagonal band that runs from the upper left to the lower right of the graph.</a:t>
            </a:r>
          </a:p>
          <a:p>
            <a:pPr>
              <a:tabLst>
                <a:tab pos="228600" algn="l"/>
                <a:tab pos="1943100" algn="l"/>
              </a:tabLst>
            </a:pPr>
            <a:endParaRPr lang="en-US" smtClean="0"/>
          </a:p>
        </p:txBody>
      </p:sp>
      <p:sp>
        <p:nvSpPr>
          <p:cNvPr id="20484" name="Content Placeholder 3"/>
          <p:cNvSpPr>
            <a:spLocks noGrp="1"/>
          </p:cNvSpPr>
          <p:nvPr>
            <p:ph sz="half" idx="2"/>
          </p:nvPr>
        </p:nvSpPr>
        <p:spPr>
          <a:xfrm>
            <a:off x="4648200" y="3402013"/>
            <a:ext cx="4038600" cy="3429000"/>
          </a:xfrm>
        </p:spPr>
        <p:txBody>
          <a:bodyPr/>
          <a:lstStyle/>
          <a:p>
            <a:r>
              <a:rPr lang="en-US" smtClean="0"/>
              <a:t>This band, called the main sequence, contains hot, blue, bright stars in the upper left and cool, red, dim stars in the lower right</a:t>
            </a:r>
          </a:p>
        </p:txBody>
      </p:sp>
      <p:pic>
        <p:nvPicPr>
          <p:cNvPr id="20485" name="Picture 11" descr="im46 star classificat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2400" y="0"/>
            <a:ext cx="5181600" cy="340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8451337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9762"/>
          </a:xfrm>
        </p:spPr>
        <p:txBody>
          <a:bodyPr>
            <a:normAutofit fontScale="90000"/>
          </a:bodyPr>
          <a:lstStyle/>
          <a:p>
            <a:pPr>
              <a:defRPr/>
            </a:pPr>
            <a:r>
              <a:rPr lang="en-US" dirty="0" smtClean="0">
                <a:solidFill>
                  <a:srgbClr val="002060"/>
                </a:solidFill>
              </a:rPr>
              <a:t>A Star Is Born</a:t>
            </a:r>
            <a:endParaRPr lang="en-US" dirty="0">
              <a:solidFill>
                <a:srgbClr val="002060"/>
              </a:solidFill>
            </a:endParaRPr>
          </a:p>
        </p:txBody>
      </p:sp>
      <p:sp>
        <p:nvSpPr>
          <p:cNvPr id="22531" name="Content Placeholder 2"/>
          <p:cNvSpPr>
            <a:spLocks noGrp="1"/>
          </p:cNvSpPr>
          <p:nvPr>
            <p:ph idx="1"/>
          </p:nvPr>
        </p:nvSpPr>
        <p:spPr>
          <a:xfrm>
            <a:off x="457200" y="838200"/>
            <a:ext cx="8229600" cy="2743200"/>
          </a:xfrm>
        </p:spPr>
        <p:txBody>
          <a:bodyPr>
            <a:normAutofit fontScale="85000" lnSpcReduction="10000"/>
          </a:bodyPr>
          <a:lstStyle/>
          <a:p>
            <a:pPr>
              <a:lnSpc>
                <a:spcPct val="170000"/>
              </a:lnSpc>
              <a:spcAft>
                <a:spcPct val="20000"/>
              </a:spcAft>
              <a:tabLst>
                <a:tab pos="228600" algn="l"/>
                <a:tab pos="1943100" algn="l"/>
              </a:tabLst>
            </a:pPr>
            <a:r>
              <a:rPr lang="en-US" sz="2400" smtClean="0"/>
              <a:t>When the temperature inside the core of a nebula piece reaches 10 million K, fusion begins. </a:t>
            </a:r>
          </a:p>
          <a:p>
            <a:pPr>
              <a:lnSpc>
                <a:spcPct val="170000"/>
              </a:lnSpc>
              <a:spcAft>
                <a:spcPct val="20000"/>
              </a:spcAft>
              <a:tabLst>
                <a:tab pos="228600" algn="l"/>
                <a:tab pos="1943100" algn="l"/>
              </a:tabLst>
            </a:pPr>
            <a:r>
              <a:rPr lang="en-US" sz="2400" smtClean="0"/>
              <a:t>The energy released radiates outward though the condensing ball of gas</a:t>
            </a:r>
          </a:p>
          <a:p>
            <a:pPr>
              <a:lnSpc>
                <a:spcPct val="170000"/>
              </a:lnSpc>
              <a:spcAft>
                <a:spcPct val="20000"/>
              </a:spcAft>
              <a:tabLst>
                <a:tab pos="228600" algn="l"/>
                <a:tab pos="1943100" algn="l"/>
              </a:tabLst>
            </a:pPr>
            <a:r>
              <a:rPr lang="en-US" sz="2400" smtClean="0"/>
              <a:t>As the energy radiates into space, stars are born. </a:t>
            </a:r>
          </a:p>
        </p:txBody>
      </p:sp>
      <p:pic>
        <p:nvPicPr>
          <p:cNvPr id="5" name="Picture 15" descr="im59 life of sta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429000"/>
            <a:ext cx="9144000" cy="3430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7763760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ou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3657600" cy="1143000"/>
          </a:xfrm>
        </p:spPr>
        <p:txBody>
          <a:bodyPr/>
          <a:lstStyle/>
          <a:p>
            <a:r>
              <a:rPr lang="en-US" dirty="0" smtClean="0"/>
              <a:t>Star Life cycles</a:t>
            </a:r>
            <a:endParaRPr lang="en-US" dirty="0"/>
          </a:p>
        </p:txBody>
      </p:sp>
      <p:sp>
        <p:nvSpPr>
          <p:cNvPr id="3" name="Content Placeholder 2"/>
          <p:cNvSpPr>
            <a:spLocks noGrp="1"/>
          </p:cNvSpPr>
          <p:nvPr>
            <p:ph sz="half" idx="1"/>
          </p:nvPr>
        </p:nvSpPr>
        <p:spPr/>
        <p:txBody>
          <a:bodyPr>
            <a:normAutofit fontScale="92500" lnSpcReduction="20000"/>
          </a:bodyPr>
          <a:lstStyle/>
          <a:p>
            <a:r>
              <a:rPr lang="en-US" dirty="0">
                <a:ea typeface="Calibri"/>
                <a:cs typeface="Times New Roman"/>
              </a:rPr>
              <a:t>The star called the sun is changing and will burn out over a lifespan of approximately 10 billion years. </a:t>
            </a:r>
            <a:endParaRPr lang="en-US" dirty="0" smtClean="0">
              <a:ea typeface="Calibri"/>
              <a:cs typeface="Times New Roman"/>
            </a:endParaRPr>
          </a:p>
          <a:p>
            <a:r>
              <a:rPr lang="en-US" dirty="0" smtClean="0">
                <a:ea typeface="Calibri"/>
                <a:cs typeface="Times New Roman"/>
              </a:rPr>
              <a:t>Larger </a:t>
            </a:r>
            <a:r>
              <a:rPr lang="en-US" dirty="0">
                <a:ea typeface="Calibri"/>
                <a:cs typeface="Times New Roman"/>
              </a:rPr>
              <a:t>stars burn out faster and have a shorter life-span. </a:t>
            </a:r>
            <a:endParaRPr lang="en-US" dirty="0" smtClean="0">
              <a:ea typeface="Calibri"/>
              <a:cs typeface="Times New Roman"/>
            </a:endParaRPr>
          </a:p>
          <a:p>
            <a:r>
              <a:rPr lang="en-US" dirty="0" smtClean="0">
                <a:ea typeface="Calibri"/>
                <a:cs typeface="Times New Roman"/>
              </a:rPr>
              <a:t>If </a:t>
            </a:r>
            <a:r>
              <a:rPr lang="en-US" dirty="0">
                <a:ea typeface="Calibri"/>
                <a:cs typeface="Times New Roman"/>
              </a:rPr>
              <a:t>they are about 3 X the size of our sun they may go super nova and form a black hole. </a:t>
            </a:r>
          </a:p>
          <a:p>
            <a:endParaRPr lang="en-US" dirty="0"/>
          </a:p>
        </p:txBody>
      </p:sp>
      <p:sp>
        <p:nvSpPr>
          <p:cNvPr id="4" name="Content Placeholder 3"/>
          <p:cNvSpPr>
            <a:spLocks noGrp="1"/>
          </p:cNvSpPr>
          <p:nvPr>
            <p:ph sz="half" idx="2"/>
          </p:nvPr>
        </p:nvSpPr>
        <p:spPr>
          <a:xfrm>
            <a:off x="4648200" y="2819400"/>
            <a:ext cx="4038600" cy="3306763"/>
          </a:xfrm>
        </p:spPr>
        <p:txBody>
          <a:bodyPr>
            <a:normAutofit fontScale="92500" lnSpcReduction="20000"/>
          </a:bodyPr>
          <a:lstStyle/>
          <a:p>
            <a:endParaRPr lang="en-US" dirty="0"/>
          </a:p>
        </p:txBody>
      </p:sp>
      <p:pic>
        <p:nvPicPr>
          <p:cNvPr id="5"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50901" y="416652"/>
            <a:ext cx="4693099" cy="24027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02175" y="3753082"/>
            <a:ext cx="4441825" cy="31049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6469808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3"/>
          <p:cNvSpPr>
            <a:spLocks noGrp="1"/>
          </p:cNvSpPr>
          <p:nvPr>
            <p:ph type="title"/>
          </p:nvPr>
        </p:nvSpPr>
        <p:spPr/>
        <p:txBody>
          <a:bodyPr/>
          <a:lstStyle/>
          <a:p>
            <a:r>
              <a:rPr lang="en-US" dirty="0" smtClean="0">
                <a:solidFill>
                  <a:srgbClr val="002060"/>
                </a:solidFill>
              </a:rPr>
              <a:t>Evolution of Stars</a:t>
            </a:r>
          </a:p>
        </p:txBody>
      </p:sp>
      <p:sp>
        <p:nvSpPr>
          <p:cNvPr id="5" name="Content Placeholder 4"/>
          <p:cNvSpPr>
            <a:spLocks noGrp="1"/>
          </p:cNvSpPr>
          <p:nvPr>
            <p:ph sz="half" idx="1"/>
          </p:nvPr>
        </p:nvSpPr>
        <p:spPr/>
        <p:txBody>
          <a:bodyPr>
            <a:normAutofit fontScale="85000" lnSpcReduction="20000"/>
          </a:bodyPr>
          <a:lstStyle/>
          <a:p>
            <a:pPr>
              <a:lnSpc>
                <a:spcPct val="160000"/>
              </a:lnSpc>
              <a:spcAft>
                <a:spcPct val="20000"/>
              </a:spcAft>
              <a:tabLst>
                <a:tab pos="228600" algn="l"/>
                <a:tab pos="1943100" algn="l"/>
              </a:tabLst>
              <a:defRPr/>
            </a:pPr>
            <a:r>
              <a:rPr lang="en-US" b="0" dirty="0" smtClean="0"/>
              <a:t>When hydrogen fuel is depleted, a star loses its main sequence status. </a:t>
            </a:r>
          </a:p>
          <a:p>
            <a:pPr>
              <a:lnSpc>
                <a:spcPct val="160000"/>
              </a:lnSpc>
              <a:spcAft>
                <a:spcPct val="20000"/>
              </a:spcAft>
              <a:tabLst>
                <a:tab pos="228600" algn="l"/>
                <a:tab pos="1943100" algn="l"/>
              </a:tabLst>
              <a:defRPr/>
            </a:pPr>
            <a:r>
              <a:rPr lang="en-US" b="0" dirty="0" smtClean="0"/>
              <a:t>This can take less than 1 million years for the brightest stars to many billions of years for the dimmest stars</a:t>
            </a:r>
          </a:p>
          <a:p>
            <a:pPr>
              <a:defRPr/>
            </a:pPr>
            <a:endParaRPr lang="en-US" dirty="0"/>
          </a:p>
        </p:txBody>
      </p:sp>
      <p:sp>
        <p:nvSpPr>
          <p:cNvPr id="6" name="Content Placeholder 5"/>
          <p:cNvSpPr>
            <a:spLocks noGrp="1"/>
          </p:cNvSpPr>
          <p:nvPr>
            <p:ph sz="half" idx="2"/>
          </p:nvPr>
        </p:nvSpPr>
        <p:spPr/>
        <p:txBody>
          <a:bodyPr>
            <a:normAutofit fontScale="85000" lnSpcReduction="20000"/>
          </a:bodyPr>
          <a:lstStyle/>
          <a:p>
            <a:pPr>
              <a:lnSpc>
                <a:spcPct val="170000"/>
              </a:lnSpc>
              <a:defRPr/>
            </a:pPr>
            <a:r>
              <a:rPr lang="en-US" b="0" dirty="0" smtClean="0"/>
              <a:t>The Sun has a main sequence life span of about 10 billion years. </a:t>
            </a:r>
            <a:endParaRPr lang="en-US" b="0" dirty="0" smtClean="0"/>
          </a:p>
          <a:p>
            <a:pPr>
              <a:lnSpc>
                <a:spcPct val="170000"/>
              </a:lnSpc>
              <a:defRPr/>
            </a:pPr>
            <a:r>
              <a:rPr lang="en-US" dirty="0" smtClean="0"/>
              <a:t>We estimate that we are about ½ way through this cycle.</a:t>
            </a:r>
            <a:endParaRPr lang="en-US" dirty="0"/>
          </a:p>
        </p:txBody>
      </p:sp>
    </p:spTree>
    <p:extLst>
      <p:ext uri="{BB962C8B-B14F-4D97-AF65-F5344CB8AC3E}">
        <p14:creationId xmlns:p14="http://schemas.microsoft.com/office/powerpoint/2010/main" val="410859409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381000" y="152400"/>
            <a:ext cx="4191000" cy="685800"/>
          </a:xfrm>
        </p:spPr>
        <p:txBody>
          <a:bodyPr>
            <a:normAutofit fontScale="90000"/>
          </a:bodyPr>
          <a:lstStyle/>
          <a:p>
            <a:r>
              <a:rPr lang="en-US" dirty="0" smtClean="0"/>
              <a:t>Life </a:t>
            </a:r>
            <a:r>
              <a:rPr lang="en-US" dirty="0" smtClean="0"/>
              <a:t>cycle</a:t>
            </a:r>
            <a:r>
              <a:rPr lang="en-US" dirty="0" smtClean="0"/>
              <a:t> </a:t>
            </a:r>
            <a:endParaRPr lang="en-US" dirty="0" smtClean="0"/>
          </a:p>
        </p:txBody>
      </p:sp>
      <p:sp>
        <p:nvSpPr>
          <p:cNvPr id="30723" name="Rectangle 3"/>
          <p:cNvSpPr>
            <a:spLocks noGrp="1" noChangeArrowheads="1"/>
          </p:cNvSpPr>
          <p:nvPr>
            <p:ph type="body" sz="half" idx="1"/>
          </p:nvPr>
        </p:nvSpPr>
        <p:spPr>
          <a:xfrm>
            <a:off x="380999" y="1014176"/>
            <a:ext cx="4499769" cy="5843824"/>
          </a:xfrm>
        </p:spPr>
        <p:txBody>
          <a:bodyPr>
            <a:normAutofit fontScale="62500" lnSpcReduction="20000"/>
          </a:bodyPr>
          <a:lstStyle/>
          <a:p>
            <a:pPr>
              <a:lnSpc>
                <a:spcPct val="170000"/>
              </a:lnSpc>
            </a:pPr>
            <a:r>
              <a:rPr lang="en-US" dirty="0" smtClean="0"/>
              <a:t>The larger the star, the faster the H burns.</a:t>
            </a:r>
          </a:p>
          <a:p>
            <a:pPr>
              <a:lnSpc>
                <a:spcPct val="170000"/>
              </a:lnSpc>
            </a:pPr>
            <a:r>
              <a:rPr lang="en-US" dirty="0" smtClean="0"/>
              <a:t>For all stars, when most of the hydrogen is fused, *used up, the…</a:t>
            </a:r>
          </a:p>
          <a:p>
            <a:pPr>
              <a:lnSpc>
                <a:spcPct val="170000"/>
              </a:lnSpc>
            </a:pPr>
            <a:r>
              <a:rPr lang="en-US" dirty="0" smtClean="0"/>
              <a:t>core </a:t>
            </a:r>
            <a:r>
              <a:rPr lang="en-US" dirty="0" smtClean="0"/>
              <a:t>collapses</a:t>
            </a:r>
          </a:p>
          <a:p>
            <a:pPr>
              <a:lnSpc>
                <a:spcPct val="170000"/>
              </a:lnSpc>
            </a:pPr>
            <a:r>
              <a:rPr lang="en-US" dirty="0" smtClean="0"/>
              <a:t>outer layer expand </a:t>
            </a:r>
          </a:p>
          <a:p>
            <a:pPr>
              <a:lnSpc>
                <a:spcPct val="170000"/>
              </a:lnSpc>
            </a:pPr>
            <a:r>
              <a:rPr lang="en-US" dirty="0" smtClean="0"/>
              <a:t>crash </a:t>
            </a:r>
            <a:r>
              <a:rPr lang="en-US" dirty="0" smtClean="0"/>
              <a:t>inward/explosion</a:t>
            </a:r>
          </a:p>
          <a:p>
            <a:pPr>
              <a:lnSpc>
                <a:spcPct val="170000"/>
              </a:lnSpc>
            </a:pPr>
            <a:endParaRPr lang="en-US" dirty="0" smtClean="0"/>
          </a:p>
          <a:p>
            <a:pPr>
              <a:lnSpc>
                <a:spcPct val="170000"/>
              </a:lnSpc>
            </a:pPr>
            <a:r>
              <a:rPr lang="en-US" u="sng" dirty="0">
                <a:solidFill>
                  <a:schemeClr val="accent2"/>
                </a:solidFill>
              </a:rPr>
              <a:t>Dwarf </a:t>
            </a:r>
            <a:r>
              <a:rPr lang="en-US" u="sng" dirty="0" smtClean="0">
                <a:solidFill>
                  <a:schemeClr val="accent2"/>
                </a:solidFill>
              </a:rPr>
              <a:t>Stage (final stages)</a:t>
            </a:r>
            <a:endParaRPr lang="en-US" u="sng" dirty="0">
              <a:solidFill>
                <a:schemeClr val="accent2"/>
              </a:solidFill>
            </a:endParaRPr>
          </a:p>
          <a:p>
            <a:pPr>
              <a:lnSpc>
                <a:spcPct val="170000"/>
              </a:lnSpc>
            </a:pPr>
            <a:r>
              <a:rPr lang="en-US" dirty="0"/>
              <a:t>fusion slows, cooling occurs</a:t>
            </a:r>
          </a:p>
          <a:p>
            <a:pPr>
              <a:lnSpc>
                <a:spcPct val="170000"/>
              </a:lnSpc>
            </a:pPr>
            <a:r>
              <a:rPr lang="en-US" dirty="0"/>
              <a:t>gravity causes collapse inward</a:t>
            </a:r>
          </a:p>
          <a:p>
            <a:pPr>
              <a:lnSpc>
                <a:spcPct val="170000"/>
              </a:lnSpc>
            </a:pPr>
            <a:r>
              <a:rPr lang="en-US" dirty="0"/>
              <a:t>may become black dwarf-</a:t>
            </a:r>
          </a:p>
          <a:p>
            <a:pPr>
              <a:lnSpc>
                <a:spcPct val="170000"/>
              </a:lnSpc>
            </a:pPr>
            <a:r>
              <a:rPr lang="en-US" dirty="0"/>
              <a:t>burned out w/no visible light</a:t>
            </a:r>
            <a:endParaRPr lang="en-US" dirty="0" smtClean="0"/>
          </a:p>
        </p:txBody>
      </p:sp>
      <p:sp>
        <p:nvSpPr>
          <p:cNvPr id="30724" name="Rectangle 4"/>
          <p:cNvSpPr>
            <a:spLocks noGrp="1" noChangeArrowheads="1"/>
          </p:cNvSpPr>
          <p:nvPr>
            <p:ph type="body" sz="half" idx="2"/>
          </p:nvPr>
        </p:nvSpPr>
        <p:spPr>
          <a:xfrm>
            <a:off x="4648200" y="1143000"/>
            <a:ext cx="4495800" cy="3276600"/>
          </a:xfrm>
        </p:spPr>
        <p:txBody>
          <a:bodyPr/>
          <a:lstStyle/>
          <a:p>
            <a:r>
              <a:rPr lang="en-US" smtClean="0">
                <a:solidFill>
                  <a:schemeClr val="accent2"/>
                </a:solidFill>
              </a:rPr>
              <a:t>Supernova-</a:t>
            </a:r>
            <a:r>
              <a:rPr lang="en-US" smtClean="0"/>
              <a:t> most violent event</a:t>
            </a:r>
          </a:p>
          <a:p>
            <a:r>
              <a:rPr lang="en-US" smtClean="0"/>
              <a:t>core remains/ becomes neutron star</a:t>
            </a:r>
          </a:p>
          <a:p>
            <a:r>
              <a:rPr lang="en-US" smtClean="0"/>
              <a:t>extremely dense/may form black hole</a:t>
            </a:r>
          </a:p>
          <a:p>
            <a:endParaRPr lang="en-US" smtClean="0"/>
          </a:p>
        </p:txBody>
      </p:sp>
      <p:sp>
        <p:nvSpPr>
          <p:cNvPr id="30726" name="Rectangle 7"/>
          <p:cNvSpPr>
            <a:spLocks noChangeArrowheads="1"/>
          </p:cNvSpPr>
          <p:nvPr/>
        </p:nvSpPr>
        <p:spPr bwMode="auto">
          <a:xfrm>
            <a:off x="6133755" y="3887788"/>
            <a:ext cx="1898277" cy="701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20000"/>
              </a:spcBef>
              <a:buFontTx/>
              <a:buChar char="•"/>
            </a:pPr>
            <a:r>
              <a:rPr lang="en-US" b="1" dirty="0">
                <a:solidFill>
                  <a:schemeClr val="bg1"/>
                </a:solidFill>
                <a:latin typeface="Trebuchet MS" pitchFamily="34" charset="0"/>
              </a:rPr>
              <a:t>Supernova</a:t>
            </a:r>
          </a:p>
          <a:p>
            <a:pPr>
              <a:spcBef>
                <a:spcPct val="20000"/>
              </a:spcBef>
              <a:buFontTx/>
              <a:buChar char="•"/>
            </a:pPr>
            <a:r>
              <a:rPr lang="en-US" b="1" dirty="0">
                <a:solidFill>
                  <a:schemeClr val="bg1"/>
                </a:solidFill>
                <a:latin typeface="Trebuchet MS" pitchFamily="34" charset="0"/>
              </a:rPr>
              <a:t>Death of a star</a:t>
            </a:r>
          </a:p>
        </p:txBody>
      </p:sp>
      <p:sp>
        <p:nvSpPr>
          <p:cNvPr id="2" name="Rectangle 1"/>
          <p:cNvSpPr/>
          <p:nvPr/>
        </p:nvSpPr>
        <p:spPr>
          <a:xfrm>
            <a:off x="4880769" y="244735"/>
            <a:ext cx="3592512" cy="769441"/>
          </a:xfrm>
          <a:prstGeom prst="rect">
            <a:avLst/>
          </a:prstGeom>
        </p:spPr>
        <p:txBody>
          <a:bodyPr wrap="square">
            <a:spAutoFit/>
          </a:bodyPr>
          <a:lstStyle/>
          <a:p>
            <a:r>
              <a:rPr lang="en-US" sz="4400" dirty="0">
                <a:solidFill>
                  <a:prstClr val="black"/>
                </a:solidFill>
              </a:rPr>
              <a:t>High mass Star</a:t>
            </a:r>
            <a:endParaRPr lang="en-US" dirty="0"/>
          </a:p>
        </p:txBody>
      </p:sp>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97334" y="4226201"/>
            <a:ext cx="3810000" cy="2562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2949781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457200" y="274638"/>
            <a:ext cx="3581400" cy="4373562"/>
          </a:xfrm>
        </p:spPr>
        <p:txBody>
          <a:bodyPr>
            <a:normAutofit/>
          </a:bodyPr>
          <a:lstStyle/>
          <a:p>
            <a:r>
              <a:rPr lang="en-US" dirty="0" smtClean="0"/>
              <a:t>Supernova </a:t>
            </a:r>
            <a:r>
              <a:rPr lang="en-US" dirty="0" smtClean="0"/>
              <a:t/>
            </a:r>
            <a:br>
              <a:rPr lang="en-US" dirty="0" smtClean="0"/>
            </a:br>
            <a:r>
              <a:rPr lang="en-US" dirty="0" smtClean="0"/>
              <a:t/>
            </a:r>
            <a:br>
              <a:rPr lang="en-US" dirty="0" smtClean="0"/>
            </a:br>
            <a:r>
              <a:rPr lang="en-US" sz="3100" dirty="0"/>
              <a:t>atoms found on Earth--such as gold, uranium, and many essential to life--were created in </a:t>
            </a:r>
            <a:r>
              <a:rPr lang="en-US" sz="3100" dirty="0" smtClean="0"/>
              <a:t>a nearby supernova</a:t>
            </a:r>
            <a:endParaRPr lang="en-US" sz="3100" dirty="0" smtClean="0"/>
          </a:p>
        </p:txBody>
      </p:sp>
      <p:sp>
        <p:nvSpPr>
          <p:cNvPr id="2" name="AutoShape 2" descr="https://heasarc.gsfc.nasa.gov/docs/cgro/epo/vu/overview/grayuni/1987a/a2102000.gif"/>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7442" y="-31820"/>
            <a:ext cx="4646558" cy="30798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9" name="Picture 5" descr="http://www.aao.gov.au/images/image/aat050.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0" y="3200400"/>
            <a:ext cx="4572000" cy="3657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9889602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3505200" y="983391"/>
            <a:ext cx="2971800" cy="1312862"/>
          </a:xfrm>
        </p:spPr>
        <p:txBody>
          <a:bodyPr>
            <a:normAutofit/>
          </a:bodyPr>
          <a:lstStyle/>
          <a:p>
            <a:r>
              <a:rPr lang="en-US" sz="3600" dirty="0" smtClean="0"/>
              <a:t>Black Hole</a:t>
            </a:r>
          </a:p>
        </p:txBody>
      </p:sp>
      <p:sp>
        <p:nvSpPr>
          <p:cNvPr id="32771" name="Rectangle 3"/>
          <p:cNvSpPr>
            <a:spLocks noGrp="1" noChangeArrowheads="1"/>
          </p:cNvSpPr>
          <p:nvPr>
            <p:ph type="body" sz="half" idx="1"/>
          </p:nvPr>
        </p:nvSpPr>
        <p:spPr>
          <a:xfrm>
            <a:off x="457200" y="2822445"/>
            <a:ext cx="6168428" cy="3303718"/>
          </a:xfrm>
        </p:spPr>
        <p:txBody>
          <a:bodyPr>
            <a:normAutofit lnSpcReduction="10000"/>
          </a:bodyPr>
          <a:lstStyle/>
          <a:p>
            <a:pPr>
              <a:lnSpc>
                <a:spcPct val="90000"/>
              </a:lnSpc>
            </a:pPr>
            <a:r>
              <a:rPr lang="en-US" dirty="0" smtClean="0"/>
              <a:t>So dense</a:t>
            </a:r>
          </a:p>
          <a:p>
            <a:pPr>
              <a:lnSpc>
                <a:spcPct val="90000"/>
              </a:lnSpc>
            </a:pPr>
            <a:r>
              <a:rPr lang="en-US" dirty="0" smtClean="0"/>
              <a:t>its gravity is so strong- nothing can escape</a:t>
            </a:r>
          </a:p>
          <a:p>
            <a:pPr>
              <a:lnSpc>
                <a:spcPct val="90000"/>
              </a:lnSpc>
            </a:pPr>
            <a:r>
              <a:rPr lang="en-US" dirty="0" smtClean="0"/>
              <a:t>even light</a:t>
            </a:r>
          </a:p>
          <a:p>
            <a:pPr>
              <a:lnSpc>
                <a:spcPct val="90000"/>
              </a:lnSpc>
            </a:pPr>
            <a:r>
              <a:rPr lang="en-US" dirty="0" smtClean="0"/>
              <a:t>No real evidence they exist</a:t>
            </a:r>
          </a:p>
          <a:p>
            <a:pPr>
              <a:lnSpc>
                <a:spcPct val="90000"/>
              </a:lnSpc>
            </a:pPr>
            <a:r>
              <a:rPr lang="en-US" dirty="0" smtClean="0"/>
              <a:t>only study the </a:t>
            </a:r>
            <a:r>
              <a:rPr lang="en-US" dirty="0" smtClean="0"/>
              <a:t>effects</a:t>
            </a:r>
          </a:p>
          <a:p>
            <a:pPr>
              <a:lnSpc>
                <a:spcPct val="90000"/>
              </a:lnSpc>
            </a:pPr>
            <a:r>
              <a:rPr lang="en-US" dirty="0" smtClean="0"/>
              <a:t>High </a:t>
            </a:r>
            <a:r>
              <a:rPr lang="en-US" dirty="0"/>
              <a:t>mass stars are believed to form black holes when they collapse</a:t>
            </a:r>
          </a:p>
          <a:p>
            <a:pPr>
              <a:lnSpc>
                <a:spcPct val="90000"/>
              </a:lnSpc>
            </a:pPr>
            <a:endParaRPr lang="en-US" dirty="0" smtClean="0"/>
          </a:p>
        </p:txBody>
      </p:sp>
      <p:sp>
        <p:nvSpPr>
          <p:cNvPr id="32772" name="Rectangle 4"/>
          <p:cNvSpPr>
            <a:spLocks noGrp="1" noChangeArrowheads="1"/>
          </p:cNvSpPr>
          <p:nvPr>
            <p:ph type="body" sz="half" idx="2"/>
          </p:nvPr>
        </p:nvSpPr>
        <p:spPr>
          <a:xfrm>
            <a:off x="4648200" y="1295400"/>
            <a:ext cx="3810000" cy="1828800"/>
          </a:xfrm>
        </p:spPr>
        <p:txBody>
          <a:bodyPr/>
          <a:lstStyle/>
          <a:p>
            <a:pPr>
              <a:lnSpc>
                <a:spcPct val="90000"/>
              </a:lnSpc>
            </a:pPr>
            <a:endParaRPr lang="en-US" dirty="0" smtClean="0"/>
          </a:p>
          <a:p>
            <a:pPr>
              <a:lnSpc>
                <a:spcPct val="90000"/>
              </a:lnSpc>
            </a:pPr>
            <a:endParaRPr lang="en-US" dirty="0" smtClean="0"/>
          </a:p>
        </p:txBody>
      </p:sp>
      <p:pic>
        <p:nvPicPr>
          <p:cNvPr id="5126" name="Picture 6" descr="http://www.astronomysource.com/wp-content/uploads/2011/10/Black-Hole-Regions-2_866px-475x44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817" y="129523"/>
            <a:ext cx="2847975" cy="2662108"/>
          </a:xfrm>
          <a:prstGeom prst="rect">
            <a:avLst/>
          </a:prstGeom>
          <a:noFill/>
          <a:extLst>
            <a:ext uri="{909E8E84-426E-40DD-AFC4-6F175D3DCCD1}">
              <a14:hiddenFill xmlns:a14="http://schemas.microsoft.com/office/drawing/2010/main">
                <a:solidFill>
                  <a:srgbClr val="FFFFFF"/>
                </a:solidFill>
              </a14:hiddenFill>
            </a:ext>
          </a:extLst>
        </p:spPr>
      </p:pic>
      <p:pic>
        <p:nvPicPr>
          <p:cNvPr id="5128" name="Picture 8" descr="Via NASA/FQtQ Jolene Creighton "/>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25628" y="1922462"/>
            <a:ext cx="2518372" cy="2974284"/>
          </a:xfrm>
          <a:prstGeom prst="rect">
            <a:avLst/>
          </a:prstGeom>
          <a:noFill/>
          <a:extLst>
            <a:ext uri="{909E8E84-426E-40DD-AFC4-6F175D3DCCD1}">
              <a14:hiddenFill xmlns:a14="http://schemas.microsoft.com/office/drawing/2010/main">
                <a:solidFill>
                  <a:srgbClr val="FFFFFF"/>
                </a:solidFill>
              </a14:hiddenFill>
            </a:ext>
          </a:extLst>
        </p:spPr>
      </p:pic>
      <p:pic>
        <p:nvPicPr>
          <p:cNvPr id="5130" name="Picture 10" descr="http://www.askamathematician.com/wp-content/uploads/2011/10/stoporgo.jpg"/>
          <p:cNvPicPr>
            <a:picLocks noChangeAspect="1" noChangeArrowheads="1"/>
          </p:cNvPicPr>
          <p:nvPr/>
        </p:nvPicPr>
        <p:blipFill rotWithShape="1">
          <a:blip r:embed="rId5">
            <a:extLst>
              <a:ext uri="{28A0092B-C50C-407E-A947-70E740481C1C}">
                <a14:useLocalDpi xmlns:a14="http://schemas.microsoft.com/office/drawing/2010/main" val="0"/>
              </a:ext>
            </a:extLst>
          </a:blip>
          <a:srcRect r="44025"/>
          <a:stretch/>
        </p:blipFill>
        <p:spPr bwMode="auto">
          <a:xfrm>
            <a:off x="6646419" y="4896746"/>
            <a:ext cx="2476789" cy="1961254"/>
          </a:xfrm>
          <a:prstGeom prst="rect">
            <a:avLst/>
          </a:prstGeom>
          <a:noFill/>
          <a:extLst>
            <a:ext uri="{909E8E84-426E-40DD-AFC4-6F175D3DCCD1}">
              <a14:hiddenFill xmlns:a14="http://schemas.microsoft.com/office/drawing/2010/main">
                <a:solidFill>
                  <a:srgbClr val="FFFFFF"/>
                </a:solidFill>
              </a14:hiddenFill>
            </a:ext>
          </a:extLst>
        </p:spPr>
      </p:pic>
      <p:sp>
        <p:nvSpPr>
          <p:cNvPr id="2" name="AutoShape 12" descr="data:image/jpeg;base64,/9j/4AAQSkZJRgABAQAAAQABAAD/2wCEAAkGBxQTEhUUExQVFhUXGBgYGBgYGBgZGhscGBwdGhwYHBgbHyggGBolGxsaITEhJSkrLi4uGCAzODMsNygtLisBCgoKDg0OGhAQGiwkHyQsLCwsLCwsLCwsLCwsLCwsLCwsLCwsLCwsLCwsLCwsLCwsLCwsLCwsLCwsLCwsLCwsLP/AABEIAMkA+wMBIgACEQEDEQH/xAAbAAACAwEBAQAAAAAAAAAAAAACAwEEBQAGB//EADwQAAECBAQEBAUDAgUEAwAAAAERIQACMUEDUWFxBBKBkSKhsfAFMsHR4RNC8VKCFGJyorIjM5LCBhXS/8QAGAEBAQEBAQAAAAAAAAAAAAAAAAECAwT/xAAeEQEBAQACAwADAAAAAAAAAAAAARECIRIxQQNhcf/aAAwDAQACEQMRAD8A+c4U5lBKBaqX/KhPd1AiUqFyC+8vrBctNGoH+6/URM+IgmllmmQlTK6FFQoqKFKbxtEYAFw11CihJNR9K94klHLMxUEeLLzbNdALrAkAkq9EQAUQaBU3iJyhegRVFd1JgO5CTqAdVRz0EqnpBiaqTMAxAvk73TaAGdwQhBZvfrEySfKSqGiIuz9YqIE3S7rTpm7wTAKim5Vl0F6x08pBcIds9Mq1MHh4ChzKBcsvzal5kNA5AiKBeYrNepTO4Rj94nEKqATMAUBvyijWaylFMCaDWwVwq/S2Ucr97+aj2aQRxlQqHAdwlCibesCSQeiso6dPpeCkIKlwpCDJS+tEiSSia63yyYQAmzd/Y1jub39HbOJ51ls+7rmaaxHMlAtCqOyr0dekUd/mzXYbxEyvkzU/n8wWHMZJx8q6iUgK1wQiX6iBkmsq61b7QE4hJJVqsiPkwgg3tC9EuR6LETEAEuCWRGRiHXO0TKK0Z6gF/wClXLm0RS5pXqHObB6tZLxAYA1KhlNMmz+8TLh9ne3sx1Tf81NTf1iiWJJRKlLbIhYFYEYc03Ny0AUjIKAr6kd4mXFIyvRBVyKFbjPo0FzjlIPMUIMoAHKpBU1Y0zuIgE4u4lNuYoQpYitz3jqUKMoYA5Gm5HtillJoDysqPUFKDL6xxll5KJYoro6qnzW7NWKgC0zXoOi0dlttBJ3UOqEJfRzVbQAUe9E2Ig8XCSZAQQpfQMpVEGp+kBxmAohBAQTCikHNt4GaXOosd6DusMwsKUkGaZJSoJTmcKnhZRQdYWfEhsgVAwRn93gHYkoRSQpGlLsKFRpXWANDmoSXQrfRu8QZmKlzRrdM/vAzevveCp5rAl75pZcngpZif2noD9ICZhcBuvNd/dIn9UhgJeskp8yIfwNkmYCrkiwNjXSIxZAiglkVUepsrfYwM0zt8tqdiLmixMoHKQVagqX16wQZmD1IcAK+hKB0qQMjHYoKkFAWJUFVRxpVEay3gZ0dwqBT9kXaOkmReUM4sagqz2WCoVVJAGkoIYBC+o3iOcgqQF3YtXLXzEEArmjbmpJQ2CIzBNomUJN4hKE5pSJ1yPUTZaosEBjzTFCTNRHKojtlK7CIUIUXX3ZvrBAhAkssqB3cq4VTbRPrEElLXOr2b/T06wUPKXXeos2ddNIPkQA3BXdNiuf3ymWUcpJKFUAzKHXp1gJiqkpZAE2p0iI6etEBX7q1c44nYGyNTTK8QXKrnm/8xJlolOVSvQFM/E0UFh4iC1QXAIay1AK2RUGTAZUoqHd8/Ixy5kURMhXo8TK9B3IAopr7aIOwpQCpBmAQkKivRQFC5xOK5alQFoDkfU3SJEyMaqK/tRkAOXukQo1Jd25V2Tz2gopSQAhlvVFCREkitRjWjfge1gQQWYJt63MdME3769izxQfOVP498sARy+wYLDIGdCniA3dMlbbKBszOc9vew6APIbeo9mkQwZqMQFWyPSGTYjATIQjKgzKINSS8RJKC6SzFXCzMt7KLMcoIkyhx/wCPa/YaQpW016dW9mGTTWHkGd90RSp2tAYeIhC0FjNk6LZTlnAGSCsw1emlImfDCuSLuHd30ssDVSoCJQuWQAe7xCgoSA/YonRet4CRikFGKFUNNyKHrasdJIUR/UXU5WGVREzEzkKSSQVJvy2OZCJ0DQHMAad1pAHlVTRKWAIyP2gQJVCqlCQ98iitZRHYUyFV0WyFjbK+kScPlKTBweUh669M4okTcyEs6TEknrsNA3aIlwzYNosTzMQgDBSbut8/CNgITiSgklDXJPKJILUmJaZc6MxU3BARS1T3jppUHzB5VKLZgEAaZVb7uHDTBRz8plU1VKBmNfxEMQAQgAQ5mpXUUtkMoKbiqGPNmZQwcoAisXPfeJwiASTL4RQVpQEZEovsQvhSFUgGuYqCAcy6FNI6chhdAFzLAFqBFN/NiOwR/C+zpHTyIoKMxCu6kuFWlQ1IggoAQMnSuqr7Jg5JQWlqf2omnzHYHrARNOt2BYEk/MrUf86sE2JV+xPn3iZQhlUcwBXlVmKJzAqhzBvBkXkAFeUMvhYsSqJmPrAKoUqlqj+dRWD51JBW/wDlc/XdgAkDhjXoENbNdImYIxvQnS+bRAU2Fk4rtoqBEYZLAzOzVNyzohCMKeUH+kg+aUod060IrnTvOJKUV08QC5hyOhKrvCRcKYkKEawYXYEr9l6wUuGtzLK2oANFTVIMFVYBbLqqJZIYRKAEeoXN7A0imK0mDmiH2+zRHISWBQW+iMsWShNCRUlO90X8QsYhlN1v1aorAwqaXNcxe9Fjp6+K6IwChU26GkPxJSNM9N3ZxASShVYb01DOYAcSU0AQivoS+4YfeAlnKhFogClUKrS1TlFnFPNYDIVT1UZ9NIUMNF5lQIoABrbfzrARhkBSigN38lUesDKAZv6aoUNlIFVy9vFrheEOLOJZU5pig5klU5Ek8ooykVirMJhMVCEF7Ov8ttFwLnKunQ+W/SDnEsvnml6KAYE5eJFYFDYsaKbW6QzlUkUDlGVgqksvSpRAYgks/LUNzKiEsdvDMGS+UDNMShEoAAQmVjNVy9bWbqrBzTFJSTKZXAZRIAZvCFYELvItoThg/MgIG4GzFMxWAOgmBAmUBDk8pUJmWN6vAygJdFcooA9fOJmcJ8oAdRVC/mYGYKXAudSDRQKX75JBBc5OVpaWCAXgebuVJZ3+sSEUlCAyBdrnQ/jLlQMSqlXQJb6tAqZpmANgn8mpt2aIXJhkACOhmK94LDnKG4AAPylATrV/tlBCSU0JAy8P/wCoCOUBgqW0YKmd7wcosADpV0qxRFvpvDeJExJeaeZwS6kBnJ6DYRWkmIKk3zUNBoQwiCVyUkur2N3yssdiTCgJX6MieccZnIu2ZDaaxExUklyup89IBokF0JCqEKmw3b0jpV5UABdyVUV8LEAhHOwiAaoVNSzoWKm1u8MB5CzmrhhVShagWAUZNSOlcjqyd4kYUq1ZOtK7QQk5leltammildIbOAT0JZ7Kr+2iisOgA99XHnaCklQkgjqwcUUhoISKxZA7IiWsu0FMiAVqiqgo2pfziIGYJVFFx7f8QybCAIVQCA00rKFUNYO+iJEYclVdVAAd7DSsTglDcgZkbDpppBUSSGbwgEGwD9AjqpWLc/C8oAQ84qiMcikzFKgvB8PgmaZlGtzmU+8aeHwksrHytvD01OLHPDk1BJ6eThPOG/8A1801pRsJQu6VOsXsfisORUOjBT3LfxFef4uP2yTqHQ8qHoh9mJrXjx+1Xn4CYUlBGsq9isI/w3K6Imd80aL3/wBtIQ8plP8AUJW8k8z9o7D4wTK4Izqv1hp4T5WZi4IFrX90haMar5BKr0tpGvNhyzFQx3ini4RBOdQyLo0Vi8bFEhQUJQsQqu6KLoPu0TMSSgQlQgd6EoRZWf7kMxcIJkbKnntTrESjxATAorkfMhdVNT71gyqiUlU+UVuArX38omYUUZURSH/jtDBhS8yEDSoRKjtCxKpJdWKZCvXNoDjKUChASpegUKTLYE3ZxACYEsHLBwKtmqK2yw2eTl8L5Fi4BqfscoHEwjUPKoC2p61gJJFyr0UIgsR123sf6YAUqKoVlITlMyEAErQdwdFfpJUqiEuRenrTOGSABkUlLkZTTAKwoinPtAJZyGqAFDElEKOGr00iHEqmUobkM2RT0jhJcpYVXru1dYmWVQlUzSpy3REdPSoGYsiU0K5/WJl4hKepEFiTm1mRKMh2/MFLhlPlJ2C+cBZOIgY0IAJlDBSy1lcol2hUkv7Qik5BcmZVPnDpOev7VCOeVjdCNrVjsMgHxPJcAgKAGqEXWt4VpX/TLsygLR3rYKAW0iQQ7OBetdPNYmQkFCJUcFURwm1SSDnBT4hMqTSylJUCcoR6khFNvFlADN8qMr7sO6ffSAEpHzCYXAZ70sFjiFQ2Db79obgSvUEDNg+9AqwREtjKbeJFUO51GtHSGzErcAhlUZAa675R2FhhgE3/ALnJF0W2mihJ8wBZ82GuvSCmYk5P3QIqOWGcCJbJmdbii+679hSGablAdAgRLpuSsNxpSxQBl2t3aKghhoOZSuS5k9qf7os8DwRmOYufoIXgSc82UqsPr70j0Eo/Tk8NTQ5NU+9IjcgScPClWZNbKltN+0ef+JcbNinKWolz313gPi3Ec2JyBfDrTP8AuirNMlG9+cQ5cvkcoBWjUH1h3+ONm2b0vFOJWDK2OKBqOsL4iS+GU2rskJiZCYGrGFxTeMKC6so1WL2HOCACQcjE/D5ZZh4gqFzpeHYvwf8ATCcxIsuSAhE9trE9O0yxSxZNURiNbPl9iIrY2GuiSo5YiwGRSwZBaL5HMLKB/Pb3WKeLgVfRKlM9b9405cpimAUBd1Qh0RFKJr7u/EnDogsVoUyCsSQSgYbFBMwChAQ9RllrftEYvECaVCgQkhFoRTIO9P36CDKsQpIR8wie6lo6SiKyVRlr2a+8OAQhwrIq3yFKQIkDOuwKvbp9YREEMQCgPkaVrR2sYZjTBTyqApsAq6SsLMGCiImxVZgJWAOhW93t9YDkNnSlXt7GUMXUEZKuydV3SInQyoLZ5nLIQRnRFeWvKprmfLpBorrSlytSy5XRIAP1C1DZ0uotVjXSJlBsJUsssq9VhmGl5aOUBswJTSpELxJ3+U/7oJV0YBlHiCWQqoSxDHprCsASkTUsER0UKd2yhHNMjEJRk76wZZla6KlT1oNIauLH6agIOUSrLWtHNHf6QnHZAKd6hbb0akR+pULS1wtyEcVeyw2USmUEEq9+3VQBb5mpFMBNIxPyhBUkh/2oilG8SWWE4UqObu1K+kMxZ0QAzHmS3rm/toDHwfH4AeQgEKpLB1QC5JaxERcEccFWEpQlqBgEzUt3h+DhEeIPRHqNCyIZbZxU5QEBehKVC/lYufDsEAAldNSSjG4+kJ7MNw8JVmKjX3dH6x02EVQmwKaUAW7IdobxDBFDAqNVr+dIDDlcbuOw+0KsX+EwAulT0/JTpFzim5pywllXYVDakRS4eb/1PRz9YufF8aU4BFSSpGgp0icuosrAwODP6ZxTWe99fMxnEvGlwHFc2GcIi3NKc0UEpdT9IzuJ8Ck0AWJKlLxsUShZinvKKc3xWXKbyjMx8YzzEn+NIXE1G7gcdJMUBIORaLKx5mNn4ZxBmlILmXzHv6RZR6D4MTzIG1GcanF8UJf+mVMpRDcIpToVHXSMb4dicswPveGfHOJ5kmlRBML2Lp5mLya4rvIjjN+ukJmwwRMcguvtHWH4czAVVVSwCoU90hGJbUfRPrFjXJSmlrMwdsnVObVWyeFSqWEoUl2qr1q2npFyfC+YIikJ0fv94R+mFqnR9aWUV/iLXIrluhJQhU0RtWTRbJEI70A1RCXaxqx8mizOCfNDd767QPETlXKlNiwAADWbtWIE4swXMCjS0RPtnA43hPiBZVQhjm3RwsMwyitKLIs1UcqF2yiZAXYUS9XQtDQnFmUaCbMAaMECudoActyor5XSJx/h85HMHpS5NajNYqzYGIqzeLNblb117RNVew5Qb6p11FVzhk3CglSi7TfeLGHwgFvEau1GcX93i1h4c6NIU96w6MYGBMTN4pSQETlu5Lm5cu5oIfhzSzAhwWQooLgITUBL1ZLqHYOEqMQvmt0KIlXSogeJwXM0oM0pK5ItH/mhi4FnCAJBJJ/ahUJqaUKtlGj8MwOYZjmmqjohIUIQUjMOOZU8JExOqogbMK17pmuj8O4g8wloQEJFtG6OfpEahuJhiWUkBUNS4DiuXiCPXm2hRmXllE0rkqjFwFC7MnaD4rCM7KzONTV6v17mF4nAEC0wCHmdENdipPUXiWrONvpXxZUnKVcJmD5K1NdIscJMOWQHdukUuIKDxISKOhKUCdbxPAcWDOQpYVJFqfxrF1nGlxcoJ5UQogHVn90icKRJqZ9NIObBJWZAxF3qjdbj+TVSJkADS9ZZQF6/WH1qRGDOy99kQesVuKx+aUi49Imdh19+S9opTzmh9tkY1e4xRzlBLNIUnwyCBv60PlC//lGLzYQKShJJB4bglVOqqOghM86QrGHNKZTdvqPOMeJrzkdBYkhBINRAxkdGh8FHjP8ApPqIz42PhHDoDMazU2/LdosGoMQogcX1h2IQRKFNglqPFcTIYZhhSCVXQpGyVoTTpesqfne2xgwFEvbu32hWIVQ7e/KH4MrAMFAD2Uj6CH1fhnLZ+UJ/uIBQ7CukUxgLMieFUbcesaeBI5rYWPyhfVO8NGB4VILmnYLFt6TGYSJRRUsfIFN4z5sRqBgtlQgtowjUxpDzoiIEKKLq4On0jLnXnWblCJXTXPv6Ry8lxHCgsqEtqtEDf2tpmsWudAhsQQQrjLRQV6d8/C4hFI+UKQQGSi51Cu/eNXDxeZigmohcjqK2bSLuEhOBjkrzKJdAT179e0WMPDBRSmS6uvkkFJIBKswE0omIHhQeJ0UfMVBIGnY+G4oyc000vhBSU3G5szpZYnk1h2JKieEZ3r+CIH/Fy69pvoohfxLjTNKVaoFA1isYwnTTqLveE2pZg+BBmQFgoUzFFoLn/ME/ELxJsSU+ASyirEnLoTsM4s8J8QCkoFRHc+IFStKesWzLhk+AgEnJK1O2kdEnpgqSkxVVUuwPMya75LpDpRKSSObJz9uka3E/DwJzyrKNq2VqCLHBfDBLM7khOazo9aiz2iWLxVJ8GecSkFAFHzMSACSlQp6ecFLjzTSnDJKFwqoxq1xRd40peFKH5kJHiB+UZEIVoYr4nBzAq++9ba+QjONTljO4iZv05na1SSKJYa1jIkmTFDAKqUIQ0zUKY9VicJLPJzCUj5iXqgYi4sPPOMPjOGpM6GozQVX+r3vWa1uFxDzErVmTokNmmBkW9KVGabJFL4fMZjKFPMHy1u1yOhi/jgglB+0k55KBkRX2YSukVsahFi/WkZuKRKTS4T7RpS+KVr09CIpYuFWwJP4bQxpz5TGfiSu0cIPEl9+/bQE0hBIIIIsYMF8Rwss9a5isUj8JNph2jSBiYmGqeB8NlDnxHsO14vrARy2h6Byw8Ae8orySRawZQS7Cva3aKH4eIswRsx5epMa3D4aq1AT1on/j5mKHBYPNMTVskpG1hS8khJuUy/OR6QbgsDhwJQUuNnJZamNOeWSWUmYgtl7084ysPG5gQCQBUeQHqYL/AOQfEBJLK3MSiBejnLeMc70Yz+NxDLPMT4piJ0Q1JYEmpqp21jBnw5iJ5Zi800qBVJYSoBdVEWZfiC4c078xB38VhKK+GVtozfhuECSfEy+JamigLV9458Z9aqtzTSeAqEWUlLSlC3UhLII2/hmCZpQVRVDBWYgNU/ZIyzKCRzBQ5dU0JuEpuYfw/GnCCSK+vhBRVDArX7x0s6Yntsy48s6yTfMCsrgBQ1BoveEY+MgZCJlBR9mXNe0efOIrmdeVdCTUPcElLpkkWsLDOJKxmMwdUS9kVNs4z4OnmXxBlJJuEDlVW9NewiriSBSsk5N4sT4U8hCgzAoqhjy+yIdhcPKQCThgkUM4BG6zLG4532ObBILk1QlEJBCkhbnNPWF4Bmap1B2QZ1jUnmpRVLoiUZR6axEmA1AgJDFI1OLOrfBzENOaFB+6t2LUssXJuKQhAMgaIFyqPKM4Eg72LRawElM3imQgWdBdrVKxcXWjwMyCpLqzvvnV9IscSObxSsdQqvfy84zJZ/ElBvmavQfeNQT+FF38PtoCrPiiSZGMkxD2CnZs+kV/iHw8oQ3JOJSpHy66FCV/0iLU80pJBcZhxXV0+wghxolSWbxS1W1aK+j/AMxLGpVD4bwxPKbyBTLKqkXY3uBeLfEcLLMRPIXLIc6Bs2hM0s0mKMYCYyfuAYykULNGrjmTEEqLKJlUhwSanIqPrGWp3XmeL8MxEoIOrPcEH6/eOMigtuDmPQxV+JjGkxJjPLMTSYl1/wAy3N1MHwuJzAGVmdW91hK3Z8vtVxsP39E3ivPLreNoSrXwzA+ysVsXg0D97bxpxvHGZOCEW/pEc3rD8TB2TNU9YiaQ0ABz9/aDOEpBjDOUPlwiqPrTreLOBw8p+bmUGyU939YLivJhrRPMJ96ecO4fDmJF9NTFqTgiT4QQMlfqWSNfgeDEkqnoAFXIawanEfw/hBLKprUm38CBxsfnJLckk1lWY3ctn27zxzeGaYAfuAIbQlEWMziPiMgooAZGRlDBVXXWI16W+LxxhiU4jSrzctGRSd1KIYwPjfxH9TFEyKBLRdq0dTQWWK3xLjziEzTqATKGDMxSW5A+vRvCSH9SZAGYgzA1KFz0oYxYmuOBNy/KHQlAiUAuqnKmlI0vgnBCYiUBEExBKoVtSq+3jQ4PDLElTR3ZEGa0SNXHIErABrEuc6olYzlq2vK8X8NEuF4hyzEO+lMhd9DnEcH8BnxSkxI5Sw5QivdH6rlYR6fFwZZyJSb7krkfd4sYfES4YVRyg/MWsy7feL2zseN4/wCBHCSUsjiY1U8xqK1Afu0W/h/wnEnk8E0qAFiXeuyxtcVxoxSZUb+rmTMt2PeA4fB/TwyZVcFwj6+XrE7q689hyTSTeMDwmzg/djo6xdk4fDnHOJAkzhSb7GFz8HzzcpLHatvtCR8MmDAAdAPIU2iYuk/qkFCKOSqhSlzt5QzCmCSgMhQ3FiL0Hi/CxXkXwkqAppkUW2Rzu8GcQmXlWVigQ512DDvdY9LkPDxOYG53GwTOHSTq4A3Ng7a2eM41FUzFUskWMDEPKpEwYmWyoR4nHiUoGV4mkXxioaWpYMiP7pDZcYJKQUQXHYNWw/EZpxlKqL1mBKy1QamxGbxEuLtr9ukBrf4nmmCMQU0KVPvKA46XnFSKFNOjZVihhzhW8NwC/SiLV2EH/iCSAwRZgW39jWCxr8LOkvKZllKh6pUBTkQn8xX4coP01QFOXxIhsRkQbRSGLyqKMcjRVC7ZQMvGEKSQQXdfY/BiWNSrHxKWYkEzTEoQZ2ChTy8w+2vTHAQ8wIBNEq3miN02i7PjWoC4ZXvpn2ihxHDzMDKJiqt7atQ7xjM9OnL8nlO13C4pf3eKy37olLXi7JxDoAVyHiHcX0QHeMTC4V2KqT4Vd9bwYw8SWZpjLd6pkrv2EVJyz3G/Jw4nBPKGq6d1BTvEzcDL+5svFKkZGH8SxhUAqAOYgEmlyG+kFg/FSFYGVwBM6I4Cq7/xDtd4Vp/4GUFCU3K+UWMDh5c10p61jJm+MzkgpJLZRKAR1TyeBxfiGIiLMDl8t1sBDabxb36gk+aaWUNZ3o1fKE8R8ckEqSWckBT9j7pHmsYzIJn5rFTS4pDJJJRKJkJLj5lBoABssGPNPF45xC7SjM53ADkxV4jGM4lBHLKp8TsFdv3EB+ucOxpVIZNKIlUFfOGiVAgqQo0AS6vNTtGmL2yxwRK8oJGaIysSS4ZI2+BwpZZUEooiqLJyuemVYRgzzFmAKliSgagV2HmBBDip0SbQAMLBSTsnaJmm40v8Sh5WABHNNzKRWwdHNBlDJuJUhCRmCA1WGdK6jKMvBxOUzEggK6dlOVYiXGJCIKV3ShTO+kMLWnh8dMWAbPX8eUL4qeWablmJA5VRiOaoCKEGvk8VlAIVDXUlAcsyE69YXJipUkr+1FooBe7nvTNYRZxeMErSiyHptS6HeLOHx4QByGKZnpQhxnFT4riymcnDSRZvlkM00olSkpmcsrn+qE4RAACkPkV9rExdX5uLCkEIZQ6oz5WCmHf42QMVXp9ow555Qiyfjt66xJ4s/wBadD+YuJS5CAQhVKKKtlRfxEykoxsSQEUL0WgXoTmYCWQICHUuoLGqa0LRwFySDWoBLV1dOxjWoZzhKW0y2oqfaI4icGaZFEpMxADBFsE0tqIHFwDJzAggguC6FdKs7ZdlATOiUVwFRrm75+rxezJZyjp/Cu2n8QK+EvMilAaZd/oIiYuFLAAOigHS4HVAkFJhlRykKCvNzAUpUpY97qIaiebl7uiMn/L8Qog8yvylkYuKDYvBS4pmABmQIni73KBSpaJnxOZ0ZlYAM1k66+YNIANVVUzW9Qh+sRi4jujfSxyyha+IXyAIqdbPEzSVUqjI03pa0FNOJLN8vNQlEXujJ7aDwDaaimp9Da7oYqAqgJqWNBpv1emTsnxFCAoFUAlaps7D8wGhgyyOhByBJe3QqhsIjElJyGxUdB1rFPDxkl5Sh3JzyVPvHYePm1dfKwJAeBq5yyICQr19doZzYcw+WgC1fr9vKKRxvdkWrZwuefZNPWLhrQxMCUBVMtECZ3cnSM3G4WYlZTMpPhoV/H4hv63L9KFtyq+lI48QAqln9+QiYaVLiAipbOhdtmTtE4EtRyqUarV6m8MOIOYuKNdVrsgPcdIiTGAK5gpVlZjkPZhIJmw0rMCWF0yqfpAALdiXzTJFQ/WCxsRAADN4qrfJqAIYGaYAeFVFTzWIRwm/TvF6QUkvy+hBdHVFyPlES46qU+gtppn6QmadWBVURHox61f7xPMSAiVUOV1P8n7xEO/VIlVCQi1mQVAOprW8K/WHMq2qJkp6dEgZZwrBUDBOg1tl6wE0yklUU7fxakFWziEiqFwQWqAvvLaBwyhRzM3Kigu8VDOiUZN9nQo3nB80ykXLIlNHz7w0Whjgc1JghqCy3AB+YJrHKD8wIHQL/ctskMJwJx+4sgV0VXAVMj9YEiq7hiAehtrpDoMnPc7+1WEDBBv/ALQfNYZhk8vMgRQPrvn2h36Amf8A6UigeEzSg7+IEvWt2aFwVziSkIFWld9fZJrHYeNNMJZVSValWJbeiBIHFmQgOCOVFuqFBkFUpkewibleqiiNVFo9E6GKLGJgIXuASVQgFwSFoZSDcwibEJVVTUqAVA5ndUF6isEcXlBSUKJgi+IohBBPyhShYA3UR2HOqSzEkkqqgISi3QlNrZNFcZbJm9bkVVAHrB8oSVph/UiEF2a06czbUrA8yqwYAKBfPJUgZ5Wp7coEaIgwolbwihIYFCtf3IxeH4IVSVRBNM2TZFA5C0ziuQwco9HGTdrwxdShDvqqaB4NSlTEL50L7733iZpgALF1YU3Nck2cqYLGIVQqWZGou/1hfKtxU0HukEScQ5fwRr3jh0AyroTYexHSoR1H1Zwvu8EZUutCgIR3tcXG42aB5iRfenRNo4z0rbIe8ljiGpVcgo7Neh9IkyFBluD0TqexgJkxMlAX6ZCJlxk5ZlXcAroVL5QGLKQAEevRx1DQM4ALha5glbwBHFVy1kFgq9AsQZ2ejNTyfvpEmUCoQ2yp3rYiJmwjQ1BcLmF63ghfL9SAt/pEkCrrkh8iOuVIkykW86q67faBlNvqbaQE4kisT1tpdso6VUUqj3q2x0jijBigUoToEPn3iZpR4UetLL/IgDwsJ5Fk8JIrNy8wBdZlCZdImUDlAAB/cZiRRAkrioJetZW8KwsAOCxGYTJtfdYgN1BQoofWx1gowKugAV6Nlmch53iGBVVVqIytRitbwInsWqm5H8dojEWqkgipCKpN70ggjJpoiP1A19iBkGwp7TN4maQytTuvtIF0RAApfXImsAaWZKtZa619O44Wr+zfrHTWNDt57IkdKxRiutX7RQU07B6fx6ARExmOrByi0hnDYat4Av8AVMBKAlyqgtkjwuecq3MlvEaRKYceXwkeIkLMviqnzORmstksXivJKyoj18RQJkRyla/2mqw34d/3v7Z/+E0VRX/y+kU+ClcPMvUvzIpDpkXSghslgC0oBNA/+UFFsQN4GWg6+ojvg/8A3pf9QhelhnKqipAJdiwe6MAe2ccJSt9APT6Qua39v1h8nzT/AOmb0iIEPZSUA95/iCxQFUIRWwTToX2IiBbYQw/NJtL9IXpYQMQvysKVtkYnDlVBqmj0U2hkvzjr6wk/Kf7fQQEzAtVStURilaGldINkQkh3IDBhTVoHGrLt9YPg6n+3/kYIGWYJSwyAT6vbSJpZ0RV1c+UcajY+hhc3v/yMBIJK39YZPIAWImUVFilCzkD20Pm/7M2+D/xnilYbH6wDcNAi6q6A3qEKHokAJWZdnRPa9o60u31MF+07f+xiK4FVUgsaq9gAntu8EEhXQI+XX36Qyf5BvL6TwmevQekVEjD3ABut6Omb0t2ichn2LAqt7t07Qqb5Rt9YLhfmk3l9YWGikJYGhcBwASysiH8COmDJmFQ+oC010jsWv9ksEPlH+kf8TA/Qb0fxbLdhEiUgU9Du3WkFL/3ZfecFJSTab6xSFy4hqP22p9W3jpywKMGNUdami7ZRPFV/tk/4ywq0mx/5CIG4lUImGlMjdzWIAUkAlyj12PXukCa9R6CJl+b3lD4G4TJMClijF27VhMwevvvB4dT0/wDWImqdz6wg/9k="/>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 name="AutoShape 14" descr="data:image/jpeg;base64,/9j/4AAQSkZJRgABAQAAAQABAAD/2wCEAAkGBxQTEhUUExQVFhUXGBgYGBgYGBgZGhscGBwdGhwYHBgbHyggGBolGxsaITEhJSkrLi4uGCAzODMsNygtLisBCgoKDg0OGhAQGiwkHyQsLCwsLCwsLCwsLCwsLCwsLCwsLCwsLCwsLCwsLCwsLCwsLCwsLCwsLCwsLCwsLCwsLP/AABEIAMkA+wMBIgACEQEDEQH/xAAbAAACAwEBAQAAAAAAAAAAAAACAwEEBQAGB//EADwQAAECBAQEBAUDAgUEAwAAAAERIQACMUEDUWFxBBKBkSKhsfAFMsHR4RNC8VKCFGJyorIjM5LCBhXS/8QAGAEBAQEBAQAAAAAAAAAAAAAAAAECAwT/xAAeEQEBAQACAwADAAAAAAAAAAAAARECIRIxQQNhcf/aAAwDAQACEQMRAD8A+c4U5lBKBaqX/KhPd1AiUqFyC+8vrBctNGoH+6/URM+IgmllmmQlTK6FFQoqKFKbxtEYAFw11CihJNR9K94klHLMxUEeLLzbNdALrAkAkq9EQAUQaBU3iJyhegRVFd1JgO5CTqAdVRz0EqnpBiaqTMAxAvk73TaAGdwQhBZvfrEySfKSqGiIuz9YqIE3S7rTpm7wTAKim5Vl0F6x08pBcIds9Mq1MHh4ChzKBcsvzal5kNA5AiKBeYrNepTO4Rj94nEKqATMAUBvyijWaylFMCaDWwVwq/S2Ucr97+aj2aQRxlQqHAdwlCibesCSQeiso6dPpeCkIKlwpCDJS+tEiSSia63yyYQAmzd/Y1jub39HbOJ51ls+7rmaaxHMlAtCqOyr0dekUd/mzXYbxEyvkzU/n8wWHMZJx8q6iUgK1wQiX6iBkmsq61b7QE4hJJVqsiPkwgg3tC9EuR6LETEAEuCWRGRiHXO0TKK0Z6gF/wClXLm0RS5pXqHObB6tZLxAYA1KhlNMmz+8TLh9ne3sx1Tf81NTf1iiWJJRKlLbIhYFYEYc03Ny0AUjIKAr6kd4mXFIyvRBVyKFbjPo0FzjlIPMUIMoAHKpBU1Y0zuIgE4u4lNuYoQpYitz3jqUKMoYA5Gm5HtillJoDysqPUFKDL6xxll5KJYoro6qnzW7NWKgC0zXoOi0dlttBJ3UOqEJfRzVbQAUe9E2Ig8XCSZAQQpfQMpVEGp+kBxmAohBAQTCikHNt4GaXOosd6DusMwsKUkGaZJSoJTmcKnhZRQdYWfEhsgVAwRn93gHYkoRSQpGlLsKFRpXWANDmoSXQrfRu8QZmKlzRrdM/vAzevveCp5rAl75pZcngpZif2noD9ICZhcBuvNd/dIn9UhgJeskp8yIfwNkmYCrkiwNjXSIxZAiglkVUepsrfYwM0zt8tqdiLmixMoHKQVagqX16wQZmD1IcAK+hKB0qQMjHYoKkFAWJUFVRxpVEay3gZ0dwqBT9kXaOkmReUM4sagqz2WCoVVJAGkoIYBC+o3iOcgqQF3YtXLXzEEArmjbmpJQ2CIzBNomUJN4hKE5pSJ1yPUTZaosEBjzTFCTNRHKojtlK7CIUIUXX3ZvrBAhAkssqB3cq4VTbRPrEElLXOr2b/T06wUPKXXeos2ddNIPkQA3BXdNiuf3ymWUcpJKFUAzKHXp1gJiqkpZAE2p0iI6etEBX7q1c44nYGyNTTK8QXKrnm/8xJlolOVSvQFM/E0UFh4iC1QXAIay1AK2RUGTAZUoqHd8/Ixy5kURMhXo8TK9B3IAopr7aIOwpQCpBmAQkKivRQFC5xOK5alQFoDkfU3SJEyMaqK/tRkAOXukQo1Jd25V2Tz2gopSQAhlvVFCREkitRjWjfge1gQQWYJt63MdME3769izxQfOVP498sARy+wYLDIGdCniA3dMlbbKBszOc9vew6APIbeo9mkQwZqMQFWyPSGTYjATIQjKgzKINSS8RJKC6SzFXCzMt7KLMcoIkyhx/wCPa/YaQpW016dW9mGTTWHkGd90RSp2tAYeIhC0FjNk6LZTlnAGSCsw1emlImfDCuSLuHd30ssDVSoCJQuWQAe7xCgoSA/YonRet4CRikFGKFUNNyKHrasdJIUR/UXU5WGVREzEzkKSSQVJvy2OZCJ0DQHMAad1pAHlVTRKWAIyP2gQJVCqlCQ98iitZRHYUyFV0WyFjbK+kScPlKTBweUh669M4okTcyEs6TEknrsNA3aIlwzYNosTzMQgDBSbut8/CNgITiSgklDXJPKJILUmJaZc6MxU3BARS1T3jppUHzB5VKLZgEAaZVb7uHDTBRz8plU1VKBmNfxEMQAQgAQ5mpXUUtkMoKbiqGPNmZQwcoAisXPfeJwiASTL4RQVpQEZEovsQvhSFUgGuYqCAcy6FNI6chhdAFzLAFqBFN/NiOwR/C+zpHTyIoKMxCu6kuFWlQ1IggoAQMnSuqr7Jg5JQWlqf2omnzHYHrARNOt2BYEk/MrUf86sE2JV+xPn3iZQhlUcwBXlVmKJzAqhzBvBkXkAFeUMvhYsSqJmPrAKoUqlqj+dRWD51JBW/wDlc/XdgAkDhjXoENbNdImYIxvQnS+bRAU2Fk4rtoqBEYZLAzOzVNyzohCMKeUH+kg+aUod060IrnTvOJKUV08QC5hyOhKrvCRcKYkKEawYXYEr9l6wUuGtzLK2oANFTVIMFVYBbLqqJZIYRKAEeoXN7A0imK0mDmiH2+zRHISWBQW+iMsWShNCRUlO90X8QsYhlN1v1aorAwqaXNcxe9Fjp6+K6IwChU26GkPxJSNM9N3ZxASShVYb01DOYAcSU0AQivoS+4YfeAlnKhFogClUKrS1TlFnFPNYDIVT1UZ9NIUMNF5lQIoABrbfzrARhkBSigN38lUesDKAZv6aoUNlIFVy9vFrheEOLOJZU5pig5klU5Ek8ooykVirMJhMVCEF7Ov8ttFwLnKunQ+W/SDnEsvnml6KAYE5eJFYFDYsaKbW6QzlUkUDlGVgqksvSpRAYgks/LUNzKiEsdvDMGS+UDNMShEoAAQmVjNVy9bWbqrBzTFJSTKZXAZRIAZvCFYELvItoThg/MgIG4GzFMxWAOgmBAmUBDk8pUJmWN6vAygJdFcooA9fOJmcJ8oAdRVC/mYGYKXAudSDRQKX75JBBc5OVpaWCAXgebuVJZ3+sSEUlCAyBdrnQ/jLlQMSqlXQJb6tAqZpmANgn8mpt2aIXJhkACOhmK94LDnKG4AAPylATrV/tlBCSU0JAy8P/wCoCOUBgqW0YKmd7wcosADpV0qxRFvpvDeJExJeaeZwS6kBnJ6DYRWkmIKk3zUNBoQwiCVyUkur2N3yssdiTCgJX6MieccZnIu2ZDaaxExUklyup89IBokF0JCqEKmw3b0jpV5UABdyVUV8LEAhHOwiAaoVNSzoWKm1u8MB5CzmrhhVShagWAUZNSOlcjqyd4kYUq1ZOtK7QQk5leltammildIbOAT0JZ7Kr+2iisOgA99XHnaCklQkgjqwcUUhoISKxZA7IiWsu0FMiAVqiqgo2pfziIGYJVFFx7f8QybCAIVQCA00rKFUNYO+iJEYclVdVAAd7DSsTglDcgZkbDpppBUSSGbwgEGwD9AjqpWLc/C8oAQ84qiMcikzFKgvB8PgmaZlGtzmU+8aeHwksrHytvD01OLHPDk1BJ6eThPOG/8A1801pRsJQu6VOsXsfisORUOjBT3LfxFef4uP2yTqHQ8qHoh9mJrXjx+1Xn4CYUlBGsq9isI/w3K6Imd80aL3/wBtIQ8plP8AUJW8k8z9o7D4wTK4Izqv1hp4T5WZi4IFrX90haMar5BKr0tpGvNhyzFQx3ini4RBOdQyLo0Vi8bFEhQUJQsQqu6KLoPu0TMSSgQlQgd6EoRZWf7kMxcIJkbKnntTrESjxATAorkfMhdVNT71gyqiUlU+UVuArX38omYUUZURSH/jtDBhS8yEDSoRKjtCxKpJdWKZCvXNoDjKUChASpegUKTLYE3ZxACYEsHLBwKtmqK2yw2eTl8L5Fi4BqfscoHEwjUPKoC2p61gJJFyr0UIgsR123sf6YAUqKoVlITlMyEAErQdwdFfpJUqiEuRenrTOGSABkUlLkZTTAKwoinPtAJZyGqAFDElEKOGr00iHEqmUobkM2RT0jhJcpYVXru1dYmWVQlUzSpy3REdPSoGYsiU0K5/WJl4hKepEFiTm1mRKMh2/MFLhlPlJ2C+cBZOIgY0IAJlDBSy1lcol2hUkv7Qik5BcmZVPnDpOev7VCOeVjdCNrVjsMgHxPJcAgKAGqEXWt4VpX/TLsygLR3rYKAW0iQQ7OBetdPNYmQkFCJUcFURwm1SSDnBT4hMqTSylJUCcoR6khFNvFlADN8qMr7sO6ffSAEpHzCYXAZ70sFjiFQ2Db79obgSvUEDNg+9AqwREtjKbeJFUO51GtHSGzErcAhlUZAa675R2FhhgE3/ALnJF0W2mihJ8wBZ82GuvSCmYk5P3QIqOWGcCJbJmdbii+679hSGablAdAgRLpuSsNxpSxQBl2t3aKghhoOZSuS5k9qf7os8DwRmOYufoIXgSc82UqsPr70j0Eo/Tk8NTQ5NU+9IjcgScPClWZNbKltN+0ef+JcbNinKWolz313gPi3Ec2JyBfDrTP8AuirNMlG9+cQ5cvkcoBWjUH1h3+ONm2b0vFOJWDK2OKBqOsL4iS+GU2rskJiZCYGrGFxTeMKC6so1WL2HOCACQcjE/D5ZZh4gqFzpeHYvwf8ATCcxIsuSAhE9trE9O0yxSxZNURiNbPl9iIrY2GuiSo5YiwGRSwZBaL5HMLKB/Pb3WKeLgVfRKlM9b9405cpimAUBd1Qh0RFKJr7u/EnDogsVoUyCsSQSgYbFBMwChAQ9RllrftEYvECaVCgQkhFoRTIO9P36CDKsQpIR8wie6lo6SiKyVRlr2a+8OAQhwrIq3yFKQIkDOuwKvbp9YREEMQCgPkaVrR2sYZjTBTyqApsAq6SsLMGCiImxVZgJWAOhW93t9YDkNnSlXt7GUMXUEZKuydV3SInQyoLZ5nLIQRnRFeWvKprmfLpBorrSlytSy5XRIAP1C1DZ0uotVjXSJlBsJUsssq9VhmGl5aOUBswJTSpELxJ3+U/7oJV0YBlHiCWQqoSxDHprCsASkTUsER0UKd2yhHNMjEJRk76wZZla6KlT1oNIauLH6agIOUSrLWtHNHf6QnHZAKd6hbb0akR+pULS1wtyEcVeyw2USmUEEq9+3VQBb5mpFMBNIxPyhBUkh/2oilG8SWWE4UqObu1K+kMxZ0QAzHmS3rm/toDHwfH4AeQgEKpLB1QC5JaxERcEccFWEpQlqBgEzUt3h+DhEeIPRHqNCyIZbZxU5QEBehKVC/lYufDsEAAldNSSjG4+kJ7MNw8JVmKjX3dH6x02EVQmwKaUAW7IdobxDBFDAqNVr+dIDDlcbuOw+0KsX+EwAulT0/JTpFzim5pywllXYVDakRS4eb/1PRz9YufF8aU4BFSSpGgp0icuosrAwODP6ZxTWe99fMxnEvGlwHFc2GcIi3NKc0UEpdT9IzuJ8Ck0AWJKlLxsUShZinvKKc3xWXKbyjMx8YzzEn+NIXE1G7gcdJMUBIORaLKx5mNn4ZxBmlILmXzHv6RZR6D4MTzIG1GcanF8UJf+mVMpRDcIpToVHXSMb4dicswPveGfHOJ5kmlRBML2Lp5mLya4rvIjjN+ukJmwwRMcguvtHWH4czAVVVSwCoU90hGJbUfRPrFjXJSmlrMwdsnVObVWyeFSqWEoUl2qr1q2npFyfC+YIikJ0fv94R+mFqnR9aWUV/iLXIrluhJQhU0RtWTRbJEI70A1RCXaxqx8mizOCfNDd767QPETlXKlNiwAADWbtWIE4swXMCjS0RPtnA43hPiBZVQhjm3RwsMwyitKLIs1UcqF2yiZAXYUS9XQtDQnFmUaCbMAaMECudoActyor5XSJx/h85HMHpS5NajNYqzYGIqzeLNblb117RNVew5Qb6p11FVzhk3CglSi7TfeLGHwgFvEau1GcX93i1h4c6NIU96w6MYGBMTN4pSQETlu5Lm5cu5oIfhzSzAhwWQooLgITUBL1ZLqHYOEqMQvmt0KIlXSogeJwXM0oM0pK5ItH/mhi4FnCAJBJJ/ahUJqaUKtlGj8MwOYZjmmqjohIUIQUjMOOZU8JExOqogbMK17pmuj8O4g8wloQEJFtG6OfpEahuJhiWUkBUNS4DiuXiCPXm2hRmXllE0rkqjFwFC7MnaD4rCM7KzONTV6v17mF4nAEC0wCHmdENdipPUXiWrONvpXxZUnKVcJmD5K1NdIscJMOWQHdukUuIKDxISKOhKUCdbxPAcWDOQpYVJFqfxrF1nGlxcoJ5UQogHVn90icKRJqZ9NIObBJWZAxF3qjdbj+TVSJkADS9ZZQF6/WH1qRGDOy99kQesVuKx+aUi49Imdh19+S9opTzmh9tkY1e4xRzlBLNIUnwyCBv60PlC//lGLzYQKShJJB4bglVOqqOghM86QrGHNKZTdvqPOMeJrzkdBYkhBINRAxkdGh8FHjP8ApPqIz42PhHDoDMazU2/LdosGoMQogcX1h2IQRKFNglqPFcTIYZhhSCVXQpGyVoTTpesqfne2xgwFEvbu32hWIVQ7e/KH4MrAMFAD2Uj6CH1fhnLZ+UJ/uIBQ7CukUxgLMieFUbcesaeBI5rYWPyhfVO8NGB4VILmnYLFt6TGYSJRRUsfIFN4z5sRqBgtlQgtowjUxpDzoiIEKKLq4On0jLnXnWblCJXTXPv6Ry8lxHCgsqEtqtEDf2tpmsWudAhsQQQrjLRQV6d8/C4hFI+UKQQGSi51Cu/eNXDxeZigmohcjqK2bSLuEhOBjkrzKJdAT179e0WMPDBRSmS6uvkkFJIBKswE0omIHhQeJ0UfMVBIGnY+G4oyc000vhBSU3G5szpZYnk1h2JKieEZ3r+CIH/Fy69pvoohfxLjTNKVaoFA1isYwnTTqLveE2pZg+BBmQFgoUzFFoLn/ME/ELxJsSU+ASyirEnLoTsM4s8J8QCkoFRHc+IFStKesWzLhk+AgEnJK1O2kdEnpgqSkxVVUuwPMya75LpDpRKSSObJz9uka3E/DwJzyrKNq2VqCLHBfDBLM7khOazo9aiz2iWLxVJ8GecSkFAFHzMSACSlQp6ecFLjzTSnDJKFwqoxq1xRd40peFKH5kJHiB+UZEIVoYr4nBzAq++9ba+QjONTljO4iZv05na1SSKJYa1jIkmTFDAKqUIQ0zUKY9VicJLPJzCUj5iXqgYi4sPPOMPjOGpM6GozQVX+r3vWa1uFxDzErVmTokNmmBkW9KVGabJFL4fMZjKFPMHy1u1yOhi/jgglB+0k55KBkRX2YSukVsahFi/WkZuKRKTS4T7RpS+KVr09CIpYuFWwJP4bQxpz5TGfiSu0cIPEl9+/bQE0hBIIIIsYMF8Rwss9a5isUj8JNph2jSBiYmGqeB8NlDnxHsO14vrARy2h6Byw8Ae8orySRawZQS7Cva3aKH4eIswRsx5epMa3D4aq1AT1on/j5mKHBYPNMTVskpG1hS8khJuUy/OR6QbgsDhwJQUuNnJZamNOeWSWUmYgtl7084ysPG5gQCQBUeQHqYL/AOQfEBJLK3MSiBejnLeMc70Yz+NxDLPMT4piJ0Q1JYEmpqp21jBnw5iJ5Zi800qBVJYSoBdVEWZfiC4c078xB38VhKK+GVtozfhuECSfEy+JamigLV9458Z9aqtzTSeAqEWUlLSlC3UhLII2/hmCZpQVRVDBWYgNU/ZIyzKCRzBQ5dU0JuEpuYfw/GnCCSK+vhBRVDArX7x0s6Yntsy48s6yTfMCsrgBQ1BoveEY+MgZCJlBR9mXNe0efOIrmdeVdCTUPcElLpkkWsLDOJKxmMwdUS9kVNs4z4OnmXxBlJJuEDlVW9NewiriSBSsk5N4sT4U8hCgzAoqhjy+yIdhcPKQCThgkUM4BG6zLG4532ObBILk1QlEJBCkhbnNPWF4Bmap1B2QZ1jUnmpRVLoiUZR6axEmA1AgJDFI1OLOrfBzENOaFB+6t2LUssXJuKQhAMgaIFyqPKM4Eg72LRawElM3imQgWdBdrVKxcXWjwMyCpLqzvvnV9IscSObxSsdQqvfy84zJZ/ElBvmavQfeNQT+FF38PtoCrPiiSZGMkxD2CnZs+kV/iHw8oQ3JOJSpHy66FCV/0iLU80pJBcZhxXV0+wghxolSWbxS1W1aK+j/AMxLGpVD4bwxPKbyBTLKqkXY3uBeLfEcLLMRPIXLIc6Bs2hM0s0mKMYCYyfuAYykULNGrjmTEEqLKJlUhwSanIqPrGWp3XmeL8MxEoIOrPcEH6/eOMigtuDmPQxV+JjGkxJjPLMTSYl1/wAy3N1MHwuJzAGVmdW91hK3Z8vtVxsP39E3ivPLreNoSrXwzA+ysVsXg0D97bxpxvHGZOCEW/pEc3rD8TB2TNU9YiaQ0ABz9/aDOEpBjDOUPlwiqPrTreLOBw8p+bmUGyU939YLivJhrRPMJ96ecO4fDmJF9NTFqTgiT4QQMlfqWSNfgeDEkqnoAFXIawanEfw/hBLKprUm38CBxsfnJLckk1lWY3ctn27zxzeGaYAfuAIbQlEWMziPiMgooAZGRlDBVXXWI16W+LxxhiU4jSrzctGRSd1KIYwPjfxH9TFEyKBLRdq0dTQWWK3xLjziEzTqATKGDMxSW5A+vRvCSH9SZAGYgzA1KFz0oYxYmuOBNy/KHQlAiUAuqnKmlI0vgnBCYiUBEExBKoVtSq+3jQ4PDLElTR3ZEGa0SNXHIErABrEuc6olYzlq2vK8X8NEuF4hyzEO+lMhd9DnEcH8BnxSkxI5Sw5QivdH6rlYR6fFwZZyJSb7krkfd4sYfES4YVRyg/MWsy7feL2zseN4/wCBHCSUsjiY1U8xqK1Afu0W/h/wnEnk8E0qAFiXeuyxtcVxoxSZUb+rmTMt2PeA4fB/TwyZVcFwj6+XrE7q689hyTSTeMDwmzg/djo6xdk4fDnHOJAkzhSb7GFz8HzzcpLHatvtCR8MmDAAdAPIU2iYuk/qkFCKOSqhSlzt5QzCmCSgMhQ3FiL0Hi/CxXkXwkqAppkUW2Rzu8GcQmXlWVigQ512DDvdY9LkPDxOYG53GwTOHSTq4A3Ng7a2eM41FUzFUskWMDEPKpEwYmWyoR4nHiUoGV4mkXxioaWpYMiP7pDZcYJKQUQXHYNWw/EZpxlKqL1mBKy1QamxGbxEuLtr9ukBrf4nmmCMQU0KVPvKA46XnFSKFNOjZVihhzhW8NwC/SiLV2EH/iCSAwRZgW39jWCxr8LOkvKZllKh6pUBTkQn8xX4coP01QFOXxIhsRkQbRSGLyqKMcjRVC7ZQMvGEKSQQXdfY/BiWNSrHxKWYkEzTEoQZ2ChTy8w+2vTHAQ8wIBNEq3miN02i7PjWoC4ZXvpn2ihxHDzMDKJiqt7atQ7xjM9OnL8nlO13C4pf3eKy37olLXi7JxDoAVyHiHcX0QHeMTC4V2KqT4Vd9bwYw8SWZpjLd6pkrv2EVJyz3G/Jw4nBPKGq6d1BTvEzcDL+5svFKkZGH8SxhUAqAOYgEmlyG+kFg/FSFYGVwBM6I4Cq7/xDtd4Vp/4GUFCU3K+UWMDh5c10p61jJm+MzkgpJLZRKAR1TyeBxfiGIiLMDl8t1sBDabxb36gk+aaWUNZ3o1fKE8R8ckEqSWckBT9j7pHmsYzIJn5rFTS4pDJJJRKJkJLj5lBoABssGPNPF45xC7SjM53ADkxV4jGM4lBHLKp8TsFdv3EB+ucOxpVIZNKIlUFfOGiVAgqQo0AS6vNTtGmL2yxwRK8oJGaIysSS4ZI2+BwpZZUEooiqLJyuemVYRgzzFmAKliSgagV2HmBBDip0SbQAMLBSTsnaJmm40v8Sh5WABHNNzKRWwdHNBlDJuJUhCRmCA1WGdK6jKMvBxOUzEggK6dlOVYiXGJCIKV3ShTO+kMLWnh8dMWAbPX8eUL4qeWablmJA5VRiOaoCKEGvk8VlAIVDXUlAcsyE69YXJipUkr+1FooBe7nvTNYRZxeMErSiyHptS6HeLOHx4QByGKZnpQhxnFT4riymcnDSRZvlkM00olSkpmcsrn+qE4RAACkPkV9rExdX5uLCkEIZQ6oz5WCmHf42QMVXp9ow555Qiyfjt66xJ4s/wBadD+YuJS5CAQhVKKKtlRfxEykoxsSQEUL0WgXoTmYCWQICHUuoLGqa0LRwFySDWoBLV1dOxjWoZzhKW0y2oqfaI4icGaZFEpMxADBFsE0tqIHFwDJzAggguC6FdKs7ZdlATOiUVwFRrm75+rxezJZyjp/Cu2n8QK+EvMilAaZd/oIiYuFLAAOigHS4HVAkFJhlRykKCvNzAUpUpY97qIaiebl7uiMn/L8Qog8yvylkYuKDYvBS4pmABmQIni73KBSpaJnxOZ0ZlYAM1k66+YNIANVVUzW9Qh+sRi4jujfSxyyha+IXyAIqdbPEzSVUqjI03pa0FNOJLN8vNQlEXujJ7aDwDaaimp9Da7oYqAqgJqWNBpv1emTsnxFCAoFUAlaps7D8wGhgyyOhByBJe3QqhsIjElJyGxUdB1rFPDxkl5Sh3JzyVPvHYePm1dfKwJAeBq5yyICQr19doZzYcw+WgC1fr9vKKRxvdkWrZwuefZNPWLhrQxMCUBVMtECZ3cnSM3G4WYlZTMpPhoV/H4hv63L9KFtyq+lI48QAqln9+QiYaVLiAipbOhdtmTtE4EtRyqUarV6m8MOIOYuKNdVrsgPcdIiTGAK5gpVlZjkPZhIJmw0rMCWF0yqfpAALdiXzTJFQ/WCxsRAADN4qrfJqAIYGaYAeFVFTzWIRwm/TvF6QUkvy+hBdHVFyPlES46qU+gtppn6QmadWBVURHox61f7xPMSAiVUOV1P8n7xEO/VIlVCQi1mQVAOprW8K/WHMq2qJkp6dEgZZwrBUDBOg1tl6wE0yklUU7fxakFWziEiqFwQWqAvvLaBwyhRzM3Kigu8VDOiUZN9nQo3nB80ykXLIlNHz7w0Whjgc1JghqCy3AB+YJrHKD8wIHQL/ctskMJwJx+4sgV0VXAVMj9YEiq7hiAehtrpDoMnPc7+1WEDBBv/ALQfNYZhk8vMgRQPrvn2h36Amf8A6UigeEzSg7+IEvWt2aFwVziSkIFWld9fZJrHYeNNMJZVSValWJbeiBIHFmQgOCOVFuqFBkFUpkewibleqiiNVFo9E6GKLGJgIXuASVQgFwSFoZSDcwibEJVVTUqAVA5ndUF6isEcXlBSUKJgi+IohBBPyhShYA3UR2HOqSzEkkqqgISi3QlNrZNFcZbJm9bkVVAHrB8oSVph/UiEF2a06czbUrA8yqwYAKBfPJUgZ5Wp7coEaIgwolbwihIYFCtf3IxeH4IVSVRBNM2TZFA5C0ziuQwco9HGTdrwxdShDvqqaB4NSlTEL50L7733iZpgALF1YU3Nck2cqYLGIVQqWZGou/1hfKtxU0HukEScQ5fwRr3jh0AyroTYexHSoR1H1Zwvu8EZUutCgIR3tcXG42aB5iRfenRNo4z0rbIe8ljiGpVcgo7Neh9IkyFBluD0TqexgJkxMlAX6ZCJlxk5ZlXcAroVL5QGLKQAEevRx1DQM4ALha5glbwBHFVy1kFgq9AsQZ2ejNTyfvpEmUCoQ2yp3rYiJmwjQ1BcLmF63ghfL9SAt/pEkCrrkh8iOuVIkykW86q67faBlNvqbaQE4kisT1tpdso6VUUqj3q2x0jijBigUoToEPn3iZpR4UetLL/IgDwsJ5Fk8JIrNy8wBdZlCZdImUDlAAB/cZiRRAkrioJetZW8KwsAOCxGYTJtfdYgN1BQoofWx1gowKugAV6Nlmch53iGBVVVqIytRitbwInsWqm5H8dojEWqkgipCKpN70ggjJpoiP1A19iBkGwp7TN4maQytTuvtIF0RAApfXImsAaWZKtZa619O44Wr+zfrHTWNDt57IkdKxRiutX7RQU07B6fx6ARExmOrByi0hnDYat4Av8AVMBKAlyqgtkjwuecq3MlvEaRKYceXwkeIkLMviqnzORmstksXivJKyoj18RQJkRyla/2mqw34d/3v7Z/+E0VRX/y+kU+ClcPMvUvzIpDpkXSghslgC0oBNA/+UFFsQN4GWg6+ojvg/8A3pf9QhelhnKqipAJdiwe6MAe2ccJSt9APT6Qua39v1h8nzT/AOmb0iIEPZSUA95/iCxQFUIRWwTToX2IiBbYQw/NJtL9IXpYQMQvysKVtkYnDlVBqmj0U2hkvzjr6wk/Kf7fQQEzAtVStURilaGldINkQkh3IDBhTVoHGrLt9YPg6n+3/kYIGWYJSwyAT6vbSJpZ0RV1c+UcajY+hhc3v/yMBIJK39YZPIAWImUVFilCzkD20Pm/7M2+D/xnilYbH6wDcNAi6q6A3qEKHokAJWZdnRPa9o60u31MF+07f+xiK4FVUgsaq9gAntu8EEhXQI+XX36Qyf5BvL6TwmevQekVEjD3ABut6Omb0t2ichn2LAqt7t07Qqb5Rt9YLhfmk3l9YWGikJYGhcBwASysiH8COmDJmFQ+oC010jsWv9ksEPlH+kf8TA/Qb0fxbLdhEiUgU9Du3WkFL/3ZfecFJSTab6xSFy4hqP22p9W3jpywKMGNUdami7ZRPFV/tk/4ywq0mx/5CIG4lUImGlMjdzWIAUkAlyj12PXukCa9R6CJl+b3lD4G4TJMClijF27VhMwevvvB4dT0/wDWImqdz6wg/9k="/>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 name="AutoShape 16" descr="data:image/jpeg;base64,/9j/4AAQSkZJRgABAQAAAQABAAD/2wCEAAkGBxMTEhQUExMVFhUXFxobFxgYGRoYGRkgHRgYHxgXHBoaHCggHx0lHxodITEhJSkrLi4uGiAzODQsNygtLisBCgoKDg0OGhAQGiwkHyQsLCwsLDQsLCwsLCwsLCwsLCwsLCwsLCwsLDQsLCwsLCwsLCwsLCwsLCwsLCwsLCwsLP/AABEIAMkA+wMBIgACEQEDEQH/xAAcAAACAwEBAQEAAAAAAAAAAAACAwEEBQAGBwj/xAA/EAABAwIEAwYEBQIEBQUAAAABAhEhADEDEkFRBGFxIoGRobHwBRMywQZC0eHxUnIHFGKyIzOCs8IVc5LD0v/EABgBAQEBAQEAAAAAAAAAAAAAAAEAAgME/8QAIREBAQACAwEBAQADAQAAAAAAAAECERIhMQNRQXGxwWH/2gAMAwEAAhEDEQA/APEJSRMabHcgsbwOlqFKLvtVtKUZPpOfMCFPGVi6crXdi76EUSOHUbAly1ixOgtebc+detwISVGASSphdnlwDvIF7d1ClHh0erCEt6SHuG1Hn3inFCWSzgt2nkO5kbBm735NJUThT1aTz1NGvAYkCwhxbu8I5VZGAeyWcGwu7FmLdLcxUpwtQC/nu9W0QnBEu9nEXs1zAaXmwiXp2JkOGkJQQoPnUSC8nLlH5Qxl3kC2rhguT1Mz9xrz8qIYLfxRtKpwJbu8NgZc/emYmAMxynMlyApmcC0XD7aWq7/lVJZ3TmSGeIIE9CKgYFWwpDC7mLj9fe1SnB8d60vlbBmbciwa8gwT3xamjBktZ358p+9GyzDgwPTZrDb+abgoQEqBQrOSMqgpgAHzOCJeGLhmrRRwj7c3LeMj21FhcI5bVwBOp/UtRclqsoYcABgwYs4KnJLne7aaRc0I4cRvq8y/vfzjVRhsbeIrl4D++Q7u6rktMlXDe28fOKnF4XLdn1l7hxIf9tWrTVgioVghr6yJ5+251clpkHA9+40ohhJysyszwX7LS8M7u1jqetX/AJXvXuqU4YYyQ7AgMHEOCeoEMXI5Uc4eNZo4Z9vEJlnt3aXLDWk4mCHLF2diIfY8q3/jHwoYKkpGKjEzISp0FwHuCd486oKwJaHBYlw3KRHfWpnKNWMv5VR8v3960FYLP1bflBEH+Kj5Ya5gRE6OHuAJM+TmtbCji4acoM5n5MzAWa76voetIOGPfpWhkvF7cpv5a70BTpo76+3pW1IpsR7u2goTh2j3FvfhV0ou4No/k8utLKOkfpp4+VS2qFLS0H9J9aHJ7tVnLt3aVxFoty750s1R2q/LIuD4NQhGznu/erCwSNTGs+vh3VPy31HvvpS2EU9aA7A5hzAEeJa+lOw0kMRBBcHpaKZckqckkkm7u5Pe/Ouewqow6Zhos1xYv4MKenB/T3pTvlB7vu3m0yHtvRs6JPDQVhsubKASM1nEQSGDZmAeuGGd7ezVrDwdhT8LAnSx6W9Yo2dKqcDlDidnsX3YHzr2fwr4RwauDUtav+IxuqQ1g2tYvw3hcMqPzCoDKWysS7EgMTbpzqeHSwLg5VAwC0t2SS0gFj+lc/rOU6unT59Xxn4nDEKIKW1YWDyO5jTU4GZoD72e197Gr6eHSAPC7v3aUXGYzQnK0lwHuHIcz2ecjea1yHFWwOFT+ZwH7RGx2BLbmno4UMosYylzIAP9REy6WhjS8BalHsJJIBUo6ZWl9gz6zVUcYUkEEcrK3AJGm/gafR1FxeQOHCgySDlZjcp+oMLh9WtL1WVEgsCbdCGeGP7aVXV8SUE5C2UkKZg7hw7s+8O1VMXiefk2gdh7tVxXJdWN4t5j2e8Vbw8FWJmUFJ7KSp1qvlZ0gmFKkQKx08QHcKyqzBhIKbF8x0BN3eKPhPiaUlQKELCkFIC3ZDt/xAx+oNerh+DkvcMUqcFTMCWntTCAwMnRx9qStQ8DL+nlVLH43ME5oAT2Eu7dqRd0uSpU7jQilIx4d+g33aniOS6tPT378qlLAKBAcsxlxe0tMO/drQ8GvDV8zPi5AlBKWSVZ1Ahk7pCiLm3KgcMClTku6dQBLvYj9OhOL82pkJPCuSbs51sA5j78jtXJwQxA+oWTclweTRUYXFZWIKXd2KX2P5gQR+m15XjSJNh4NpOlXFciiknXr5bmf52oFvAckJ0LsHvFtA+8U59PB6EiDEAgPMGWHexvtTLr0WbI+VoNnGlgdT3xrzpRwoJ2q8tKSlxB2u8cmA6N6CljDJBUBAk8pHfr510mTOlA4fL331K+GZKVOntEjKC6k5WcqGgLxvO1WShjQKw/Df30rWwqFJZvcOxOkP7mlqQNH005SP376vLSCbNFh0m51PvSllNu53tTsKfyumrPr17vSuTgEyGPe3k9WhhdLG/S/X9qUrB9zUmmEfamJwvX9Xm9WkYIym+Zw1maXfV3bzpiMGuNrpIrJwaenBbn75iryOE9b0/hyEKSQkKykEguQeR61zy+kjcwtU8LA5VaTwpA1fT+aucbiDExFLKQgEuyfpEUrG4sAMIL+Pe/T3clyyvTescZ2R8gCVU5XHpGGlGRLJUTmDBRe4KmMbd1Z+Njk7s7Ppq3p5GkcUUZUkLJJHaGVspcsAXkNrWsfnJ6xc/w/HxlMCoKAUINgQCwIe4BDd3Ks9fEe/fuaQriCDEMY1mKRicQSC7ybyebkEzfzrpMXO044150M3tvy/Wk8RxbuC8ySZOrnvf0qrjY6QpTZiH7Lw4kAkB2MjU9TerOLxXDjhwEjE/zKVysqGTIRAAf6nNrieg3oBVxivl5M5y5s2XRxAV1YtLCOdVF4yctzm5iCHDEEa3eLDV2qrjYlwSOwwiXl4aSPqL2sIcUlfEgFeYBSjmH1O0XBFy+su1i9K0vYeNnUgFQTmUAVKhKZAzEiYck9NaFagFLHzEkJLOHOcBQDoid5aKyvm2ZzdwOWtrMB4G1CcfbaZD6zv77qjppr4gECwI0ZnEMp3kkme6pVjlg5flLiTHk/hWecQ5X7MswF2ALqA27MmNdCascQMiwEYiMQlKVA4RUQCpLqTIdxLjr0FuLT13xDieEVwXDlHzP8yCy1EqIZIkByzfSABvWEOJhiefOBAv/ABWQjFYy0Ro0cg4593OtHF45KwkHDw05YzYbgqS5cquCqfqO1oo0atf5l73JBe2mw6+lOQuBMvYgxaee3daswYoAJfM2oBY6bxaH5RVgKuVZkkJTlDMGKRfYFMiC7h6NBr4+ClORsRBKkgqZ+wZ7Ji8PtPJ6BHEEHsnL0JFwX3MhTd9UEYqSA8SZ18NNHO6uRpq8RTBRAGYOLEnKwJiQYJJN5OtWkucRkCjlKlIkDN2VWDEgPrsdNKSxZ4Go0hyHG8+9oRjOkhmIJIVYkFkkSZZoYPKjRY+Vk5czKS5zM2Zy4DGQzbGRyfOk4qLZefnA+1TkIAUQwLsTyud4PprNIzSX20ZptaNR0tTErYgsd0kRY35201piosXEKiVKclRKlaFUybez0pak90fxfuqFL13kfr1rlEeQ9PSnYCR7/amo4hgB2O9AUfEpoVfc9OR8zSiCaC9bh8MKsDh2kiIgCpACUh760tfFhiP02PfXi19fpe+o9l4YNX4Fi4WHi5sYAoEBw7GGJGutVPjvH4SsZSsEMjSG6ltNax8XHJMbfakLxxEF8xdzBEMNCDdy+orvh85HHP6WnYvEk61V+eXLbWmx9RSVYrft6PzFV8TE5+PXTfSa7ONp6uMICgGZQkM/g9jeRM1UVjEWJtOkGG6MdenWeK4wEqyoCArRLsJf8zlnG8c5ekvEDwOy8asDu2wqB+a8gAAkuUpNrSQ5hwA+lVMTiDJACRyLdCAS5maUrHIdOhbNAcsSQe60MIo/h2B8zECPq7TEIl72/Xn4ahBiYaizEKAEFIZ7tdILuT9Q2uGouE+E4+OcT5KFKGGkrxHILJ1NgTyAD+dfavw5+CcHDwknES6iJFmrE/G34Y+Qk43D4i8MkMShRSd2JBEVi5/jUn6+OYWGpRSlKUkrCQJsSWEuwUdXiSYhrHC/DFENbryfv3q0r5eDsbjl5j24qsn4kskBK04aVAjMosCwcAmwcgBzAN2Y1i55Xw6bWF8KRlQFfKTlChmCQFKzO5UdSJAJsGo8RGAnDOEMXsZ87DL9QSwOa9jZ2ryHF4hzqBxAtlEZ0ElCg90uBHUbUks6iksASRLkh4DtPWKxwt9rT0q+CwFCFW3blHOqPEfDWDAuLx02rJwUKVCfqdgzkknl9/1qz8OxVqWhBxUoClZcypSgEgFRIsmT7anjlj5ktDxMBTuJvDyGDm/Q+HSnYuCU4aFZ8IoJUE5VDOISTmSQFtLB4hTbmyrGQnGXhrWFJQs9vDAIWxISU5hYkgyQGfVqp42E5JDP3NroIHJq3j9P1mzTsDGIPUiGd20tLxVjh8WZPWDqS9uZlhrFUJnz/T1puGswxe5Zz3pjkCehFprsy0Ua9oBgSXLEyAAHuZfoCXipRjZSGVPUkDaRf9heqqSQB2mkEdzjNJE7RrpUrxAWtrqpzMO5bwaDUGjwnDrxc+QE5EKWqwZKWzHoAX35VAxefXn7c+dUU2KtHA7y5D9z+FHhrfV9w8nU+UvRpL3zHnwPh7irPD4yUqQSnOAO0kkpBkw6WLM1Vcbi8I4OGhODlxElWbEzEnEBbKMrQ00nDxm6+vsetUgrTwkEpzdjUNmSDADqIJB/NB1IZjNL+Ymbg6S8AFwYvadJjZXw5RK0hKPmG5Qz5gntqESzJltHp3E8SheIteUYaVEkIww4SWOVLEhg/kTGlGkU/tqEqrkqcgb6WPjUJw1GQCebGpPU4nEH378qqYmJSsTGvUDETlIIJJ+k5gAJlw0va4oO0qxo0Nzb1jlSVrO9CrG0YO75nINrXZnmz0GLihRtlAAEORAAzEzJLO0OdLVAteJSCqDLN1nRg37elQst3tyvu/8AEGkLJO2uoHcHM9KUJGMHlxCh2byCCOjFu+qa8UuNWbn+20URWAm4DxvAIuGi19bUfFcaDhYeF8vDGQqOdI7a8zNmNyBYCKO2orLMfVBa7O7DRzANjqNrBnA8flxUqeARqdNnqtxOEQEEpIzuUloICiCQ2gINtQaqXhr6nT3HnWi/SP4d/FODi4Sc2IAoCSS783rz3+I/4qwxgnDQXfXedPCvlvF/O4YMoZCUoUlJIJKcQKKVBjsJ2JHKsTi+MOITmUSCAADca+usO5s9cZq9xrvwvjcRaoVmZyQ5ZLmCZhzlAf8A08qrLL+nRmAFtLUQTzvLTEOOvu1QQ3Vu6abSAPY+bxE98NTF5bbO0aOWcfuY501eAwdZThj/AFFvK57qT/nOHEfNJ5hBa/Mj0oJnErK1FSgkE6JYJGyQLBIDBjZmocj/AHeST7386Zw5wlnsYiCdiSg+beRp5QU5gUsqGJjLd4aXifVzVtE4uEMoLggQ0AiS/qZHlR8NBSHZyNDHcJe1hPKlqQGDHSdJc/ZqJSiVFQAuSWACRNm2sAO6twU8ZVASASYJJAYtJi0detJSH3PrAmO6/TujCxFAFIUWVcB2Oofdjbn5uyO6nDuApLjMpyXyhuU6udXrWPXTFFg7gQJJb+0b77NfSwaVKzMS12dyLHa5NoHKqvz2BY69wvbWx6HwoyQoMROpffS5DReOdaC0cdQCSCA4Fi5hRUCJ7Jc2TlsdXcUKB6vbeRDuNH8B1q6cPGxMPF4jFw1LGYYSlqUUDDxGTkdI7RKUghiG5vWeleUgnKpmLaMwIBGxEN176Kw04hfeb3O1+7zolLDTdhExyMeg76rIUDE7QHOnu+lT82FBwxvzb29IavB/EChOIgJQRipCXKQVBiC6NQqw9vQYfEsQqFNJSodkzYgGRE2qkvHJdRLqMqUS+aZvzPkbVxVfp6zRoLYxC4kjYl40BcdNNqv4JRlD1jpUGMt97s0e+8txVVoPR59+730egxMaAI8GPeWnzpJXz9tQ5yez68nh2fu6VlC+Yzxfy8PvS8/NjypvHcFiYJCcVCkKKQpOaHSdZn2ao4uM/wBvevnTOyYVhiQR2ZY6+o29vVfExG21Eavq5osLHKVJUCAQXEOxSYMwQ/W3dSOIxityqVSSYDyLARcnTU7VGE55AHn5e7VOMkkkqID5lH6dyGYMBOhZg7CzqUsQ/vYe96WqZYGQzM9oZL69L7zUU42KVqsMxAACUpSISACwADnKJ1LmTQ4eVgQCGSHdQUCdVOAMoZmTNjNcjCUVBCJUSyMrjMSQlIDyXLEW7qsY/ALw14uEoOrDUsL3GWMzqAgva93ECjLwqfFZgWU4IguCDaL9bcqQlXRhpHOHbmfYFWM0EEqysAwLhxKdwwc7GdHNClBnWWgGXt6dZ10NdNFtv76vrp3d9Rx3FJwEiAcUgMDISP6i+prR4bhwDmVZIB0IZrEjuDczZmrxvG8QcRalm6i9c8uiDHxlLJUpRUTqaXXV1cy6tz4N8aZsPG7WHYH8yOnLlWHXUy6T3fE8EUnQggEHQg2UKQpBs126jcjQO3hsCQbv4KX/AJjAOEqVYf07tcj7+NdxnClJau01WNs0kiPpfaxn0cVOBhZiBd3OibJOqmDR9hLU3ESwL+x4UlCwCFAORIDmDpfUHtd3dWksYGOrCWFhKVLGYBSwF4akkKSTlWmXcsrdNnpAxGU5ZUl8wBKnEkzc3d4vzpaH0LcpnlH326VYw8ErWEDLdKQDAc6uY5lRYSdKQjEx1KS3NSiXdSiCSVKN3APKz13EgPBcZQReSQ6tAbvd++9fWfhv+FSV8Ok4mIy1doBhBU11M8gauBevlvxn4erAxV4SmdEFydyAKMcpTYTjFLq+XnyBRbMzhJdszQFXsWqcVaWulySYztYlmIFyWBc2lrmscTv1k8yd31eabhPmAdKSVM5LN1l0p7UwLco2B/MISlmh4u2ti8F77vFiYSqQCwcyzalmvSsbiHKWASAACwlTEl1bmWtYDrTMRedZISkFTnKmAHkgJew06PUBBxGjzMFoBiNTPOjAP9KvD9qrgswjkSzXhyYbyihU/MUjT0azczp5vSxrdrnprodNfZHDGZSUukZiA6oAfUkPAdzBMGk4mJJn2/u9YZWuO+JYuMUqxFqWQAlJUXYJaJ0mqBxNq5SnYeDX5e+dLxMW88uvvlsKfCtcZhhKUdt1HOFMpCkjKspGUpUTlLO5ZxbMC9V/mJyFOV1EwXMWgJBAlyC7xYCkSXIFpOoEgAnYOQH5ioWqORIc29y+9DQsYMHDhJLTPdmEEgEGwva1V0pBIchIs5dhGrAn3pRkNp4xoXbobTpralyTAAnoNLubfvUU4Yszu7ljJjQtdvWpwsVR/MZPaL3uXJ8+59KBOGowE3BO8AEk7sA79NanCOw6nXpJaovWcP8AgLHXwJ4zMjKAVZD9RALEu1zzrzuGCWjW7AS3LbTppV3hPjPEfJPDJxcQ4JMoEhpzdnzaLF6n4bhArQFJOVwSAWJA+pizaFvvRJ+q0HxXDCeGU1ygvBDMlcc3ABfnXzyvqH4hCJyBXy3LBTFWU6Fodor5nxGCUKUk3Bbrz6G9cvocS66urq5tOrq6uqT2H+GnEZOJB0zIfocz17r8TcABi4mWzqIe1nZ9Sbd9eE/BuBlKCXGZTkgSw+m7cz0NfR/i7FCFEMSkV0x6sZy8eH4rDCRD8n0gG9tS2tUC15cP0NrRtJrW46VPo12t4etZmOC5Sbh4uYEyLgN3XrszCVXJcd3N4aOlPweKUhiCxtdIhgz7i4n7NVviPiRxsQYikgRhoyJCUhSUgBQKgAASwD5bKLwJoY+L9SgAmWZrS7GG1OgBYhmYA2X134f/AIuYacABWGTiAMJjk/dXyv438RVxOMrEU7qL2ljp5v8AzVJZAEEC4JDkQTqIkWIuxs9JSswR+hDSJ92omMncJ+ElObtOUghwkgKIvBIIHVjpSkhhJItbbU77R+kmpaSlLJYuSpedyrsojKYDEKIJvnbSn8FgJxFhHzEodYSFYisqUs/aX2DcAWJ760CVKaWIJDjZnbwcHwagd4Z/PunrRHEY5tZJBCWc3ZNmm3WNlEuABodNdusB++kHFQcZHvG97R7mmBa/9R0nNpp3WqsQ5nqQ4GjnbQGm42DlLKRlN2UkgsQ4vyII5NVamuBBJLAfrYu0s5pKlk8/cBqLFxwdGgCH0ADuSS5l/wB4RiFrjQHxEd2tTGk565RYHyiNIfQsDv8AcBhqT+ZwGP0gGWgFyIJglywcsWYrxDOnh3sY7p9KmoY1yXYQftfRwBSov5X9386hR6PYDZhfd6hRi4LWPm3r50E5eVjmM5iDAUAEtZTzvEM0sarphn79Cx2LQ/e16NLgEjTSAZi2saeMUpKrT01ZnNvOouCXF5B6gbHlPP8Ae3xGOlRcJIHaUQ5JSTDk5Ui4BgSCAZdqrEkD3uwf3NMQzKcHNlZJCgAliCSd4BDAj6gZsRLmDxPaKsMLwwQCwWVFgz9tg+twWq/wRGfNzJGVkkNYsAwA5NbSsfDxWswBuJYSYn9+taHCnUFi2h0Ygi+23nTpmtX4qh0ONX28It76V4n4pwHzLfWI/uG3Ub921fQgy0X07uXs7V5v4lwBCpB5N5R1rGU3DjXgVJIJBDEXBqK9PxOCFfWgKsATfxDFrwYqmfhmF/rH/Un/APNcdOjEq/8ADvh5X2lQj/dyHLnWlgcBhiQh21Wc3kwT4g1p8LwxWod3kOZ98rVqY7TR/D+A6gfAejV7H46pkJSwGVAczMvr15WpXwX4QcNCcRZACgSkOCYLZSLgwwcbVR+McVnJOja7tIDSffWt+1zrA4pSMpE5sxkkBLN0JCnfVmaqGPiJUtRHYSSsgAO0Eow2BDAlg7xeWq3xmEptTqzx+grPw8JzyF+RcsOb38dq34oYlBhOYAFrvlDgOSG05DTlKF4RzMk5yzkpBLMWeQHgPEdofmBFaX4g4IYOIUJxsPFYJZeGezIEOToSddOtY+FxBCgpKsrQCkqSzwZT2rE9QT0rOF3NxrWjcFspC4UBmwyRBYSl2P1AMAzORIBJKMwuTOkw4ZyYLg26iYoQbFybayIYDqBDagVKUAgAHtTAEvsXZ7Bme55CtJKVGbSBtaSW22htuofMa0bMdOfhUowiolIDqmHDlnL7WBo8DiMikrGTMkxmSkpYAAEoZnF3351biOx8gSnIVSGWYAf84HaJKRBCmDuYDVXiXcHZng8yeY6vQACXeCwfYee3nUE8mHf/ADvSBt6c7Tv0oFIefuaj99eQ/W+vjTk4ajIw1EOZAU1+VUq8aR2IuA1tZB5v3abNSlrOrwGE211fUv41BV1BabzUYiwGZrSNu+llK02H5mkM2pb7bX76WTPv2PGjGIRpdi2p103BoUKAuCQbsQDu4KkloZi2pqOgEc2Y36TRqESqQWYPIu72b9aBQmWEB5hr9dfZoNncA9zyxPcX2sZ2zSZj4u479YDXM9ztFq5WGUuCCwOUkg3Fw4MNEVysDFUgryrKBGYuwyhPZCjcgEQNDalKwmykwC+Uscp3aJYwWejZ0arELBIZIh7tITvNw7buRR8JJJdIyjMHJAOWyQwdzpaxqsXkbmbHduYv6UeVnyqBYxzlocSaaD8XCAZgq0vvsG8adgYxB9XnUP7/AEepUJKcwUApQzB2LRmGYZh3gabRXWkj9aMc99Cx6LgeMYd0lnaQwBaGbTSImtIoRiJDxN+UTfyry+VWEQFjLmw04iQdUrYpIE3vpY9+v8P4rDzoHzFYaFfWo9sovmIYAqDP1mmz+wF8d8Gk5Zk1RV8JVsek7V6HiPiiPmLyEFIUcpCcoIeGSSSN2Jq3h/EcFiSC7ApAEPmZy8swO00d/wBW3nOG+CKOn6+vvur0PAfBBhjMuBoLvq3pNKX8WAHZOvvv6VV4z4oSe1cG4k2AAgtp43NXa2v/ABH4gB2QwSkm0nmbyaL8LfC/81ipTeRvtPvlXnOL+JNh/LyAEKzZsp+ZYAJJP5XYhrE869f+EMc8GrhsbEXhqTjhRTkU5GUhJCmDPI3p8Xvb6KfwTwpw8uWWvXyj8Zfh8cNiqAYOX0A9QE626V9rHxzAyZ/mJZn518c/xD+P4WNirLqYJOTKR9TMh4PZeTYsC0tXKW31rr+PBcZxGbKkpSEp7IKUAEuSS5cFRuHJdulUiqRpDOIcEnvN23YcqL56i4TqnK14zZubDMH/AJpa1EEMS8G/KJ3nudr10k10XYiRvOoLx5DUnSOdA/KA2jgxziZjypmOUsDmJWpziPa5Zje0l2keC0NDyHkalyHHSKU5m8+WnLv5TyNHhLCWIAJBh5FiWII+p7dD1oVJLEtrcWHKQTqBfal54aGJEkB4BspnaS4dj2SxYNbQ2ho216P/ABU4awCXGhgPMRr391BDW3n0GzRyv4cmDZ2ePHcEMDJDSHEPEhG7O7RMb79X8aWtTl/1qzwPFHDxE4iUpJSYzBKkky2ZKgQReLQOtV+jeFUqaOVg7Rv76+lQT528bvXKizRLEbaavMd0tXcQlIbKoqDB3DMTcags19aWU4DEnMUgBKixJTmIBYAhJ7bmHjRw5pOUkgXOnN2a9cTYDvgat+/hUhDoJzAMU9kmS4NgNBlmIcd8ULbQvbRtJl9C9TgrSlQK0fMSCcyXKcwn8yZvryGlQAlySrIWKksCpz+VF3H9xJtQLWDaB4+ECY2EUEa0s7nUsLSQJZ4DSDyF5YcUuWcMLXyi5OVxE7ChViEs6i4gA7O8l9zZq5CmCpIgOJaH7La97NPKpJQosSBaT5QH2f76UWEhSiyRmMABKSol/pDDUnv9KfxPBHDQnE+ZhKzLUkJSoKIy6qSRCC4Y2LGzVVUtwBOVNgVEs5lvAPF2MQBbRuHjAHs25ybb+O3fWtw/D/MzMUsElRdQTAbMz3VyDnkawiRsYv1ctpEdZHNqscNjKDJSHJKeyA5KhmafqH1EEC8agNjPHfcUaGPw8MkqCSVKSFFwQWDwLulidWFmquOzBBfuZ3DTs3Ru6raMYhWTESQp5CgQepF6tYeAhUmBv4fqPGsT62eqxVSsEYeVedaz2kgF0KzEJBJGVRV9QYmHFL/z0dQLizHQ9AJ69a0P/RkK/Mk8jrVrgfgrYgUtIxUy6SpSSp0kSpMwZ521NM++I4sbH41zJFgOyAB2UgCAAHLXuS5MmVf5oliAHAGl7DS73L1u4f4bUEkFi7HWCLFrG5E71Z4v4cCtWJiMFKLnKEoS/wDaAw7hVfviuLzfD4C1AkMMjEuQCQ6QAxPaYywBuomLX+G4PISTGs38uvtqt8UUYbSmQ7i4vBi+veKyON+IOlxIDB//AJRtIHl455ZZJo8R8dWlwlZSHgAkBgXAc3kC+wrz3FcUrEUcxfmdHIcsL6wOdTifEVrGGlSlKRhuEof6QVZlAf3F6qYgiC9+9iZudPTlPTHHXpMxFqHYW4YlwQxnK5JZz9Ov3LwoFjBggWCTL5QUzME38YqMfKFqyEqTmJSVMgkPCikEgHkFFpnWlFTm42mG0fy/mtIWVv6e4vqffTrUpVCrNAYy5ZWU5XLlgoO2UPNw4huu7kCOkmWu/rRFmu7AaS5YmNWkOTLbUEJEPGjyJkiP6vHc1wUbe+/lZh7IpA5mCQwfSxl298qHTk/Xuk+3pCSAAPFweoY7H9NXFFbZvXaAfb0ziVIISUjKcqQRuQJWHU7KPaZgAVMAwpST6i4ccnBuD0PfUXBJJAAna+gmiB/1JHcr7CgCiZcm735z6mryeKwUgA8MhRAAKji4ozECVMFtJmImi/4/1/1R2I4g3bp0oVoLOUkA/SWYFi0E3nY1ClSW53Y3dpaereFFi8StSUJKlFCAoISSSE5i6so0cyWvW2XBgl7l/pi2ry8za3eKEOYEnTkzR1ZqlGEClRzJ7LdkkupyYTDcy5EWeklJ8ffrp0oKUuJYhtZgkFpGsON2pi8QqzKUSpSi5LmS5JKnHaUTq+pubKzHKxJbYFh+ZiRu5Pid6EI2m3pOmhjbyq/9Q1KGgDTJvpoC3lqdo5tD5EbW5S/l3wpTzEnYx9u6uJBcsOlvAbRPtpCwdmv6N6MX8Kv/APpqikKS6gfqgFi5gSXhttmsTmJZn7VxGhk6tfxq7wvxBeHYgABi1lTrzm/TrWM9+wxXxEEuCQGAvc7AEDnrEcgKufD/AIqrAx0Y6EpCkkKQkOUgiCCCVGWeS87MKVxvFBfaYDcCJ9+96TsXEdI9xVO5qrzxr/iP41icZjrx8QAKUz5UskARrVDC4pQaf2+7W8KUCO0mzkMokpDPqDcWM9dKn5JS+YHsf8wMoKTIS6nESQORZ6pjJNK23toYfxhYSx0LgTcgZiJZyyXPIVbT8fUBvqLjf1961iLUpPZUkgj8pzBt7yCX0a2t6WwbuB9u253+9F+eKehV+JsTb9/2jeqmN8YxSXzWkd3L7Gs/higLfECihi4SyVuUFmzhQhRDxYFmNgKSk3S8j6ksHBDuCwE7wWq4YxLnCYfzlZTjYeEcpL4qsqCRJGewdILblhrFbEUMrBIJZn/68xU6RMdmX5WFX/hn4j4nh8JWFhLAQoktkQVBRAZaSxIIyix05vWRh4f5bd9m5E30pm/6ev4bjBDkIzlIdswAJgSySoAvsTAFAlUyH5NfaPKK5SnDg2gDuDHbS77VL5WKVMoAuQTmeXkS2WDbXakIgw0vcO6gwZwHDDLcB3Uokqho6mOXvq4baTahZhNrQzwH+4MjRoluEdGOrb29928jkrSUqzFUJ/4TN9WdLhUFxlK4JFhpBSw1eeT7beurWmu+XD7XglpAzF9JH6bQ99G208PDvqR2AtlpUoryO5KCxLapeHffal4q1KKlLOZSiVKUS5JJdSidyfXSgzH3GjdK5mtyPKz+x96k5Rhi3X19daNQ2cu9xt0MRehyzMhw5bxuOtQFR08PfOpDykhxqZOhfSgIBlvLyvUl23Ano9zaCQB4VwxSIjyNWgtkkT78KFSZMiCQ7pbxdj1edKhJb77efvwrncdBsN99b3L6DatB2QwS4Fn0cM47nHjzoSYbT9fcUSe0S5AuZ1uWdvvrQHpcbc/c1FzzDHu8293qVGbeIZnF219xLVyg0WYTq+rts33p3AY2EMTDOLhlaATnSlRQVA/lCpysdRJ86NohW0QTO+2rMGMjfw7Mxdo2nzMPoWqRinLkGVisKlIKhBAGZnyzIsYNBn5CLOBoDB3PdpRsu16vpvs2jUYewh2JbwBnrd9aBSUiHcOACzjmd3DtH8kvFJCnZIJdKXUw0gSOTk2T0eQTisCJZ3I5iArqxPiakKzMCwYQwDtMk6kc9mpmY5sNsqSMoCoEOwxFuSAdX2Y2Y0GASUqGYAMSxUQDlCikNcnQczJGogApZQyvF3PZkSGLH+mXbM96s4vEFShiKKVKGWEpThhwALIyl/8AUmTd3eqrqyktBIDtEAskHobchtUAG3kYvqO7XmKUNbkdBc+kcz591OwMQWI/q0L3DZUhQE9oMWbNrYCrJkur5oWc0pKFJhspE53zOXZiGF6QlbT4XjmG1H3qRmFjlJzJJB3BII2IIImhOWGmJGxsw3gCY6NfkoJBvDWDiSwBLvroNutACDDgTcuQATe2aPGpGEhkkK7XaBDBIAhgFAl3JVcBgBMgBZN/tUhRYE25sdNtuz0tQJ6jWD5H27eFCGVbkl+/zv7FcVFiWYHZzMDUnVnm56CoBd7W15SGbWGnfR3qAp5OwGpZrX0Zh0eIDSSRd3Aj7MD+9GkdoJUQgWJIJFzmUwB2aBpQOkpAA7Tk5nLt/S1iNXvJ0qFl9Ax2ZuTPIHP9KknBUCrtOLkMApjcDKSAQ7QdN7Ejiq7EBOVy4ACi5dyoBzy20pdnu4Zo1eX6T3t3cDz97CDp570oYwXv2byYH0uLjm/QihUGLNaNjfVqhZGlvfVq4mYdtPY9P5oQ0BmOykwSRudJaJIZnoEn34UaFhlBg5ZjIyy7sIIIcNzB0kCbbyfLo/n4ayStbl2A7o8/GgUPZvzrlKHu99edTlHsA/8AlSlpZGjgcy/WwGujWjRyJPM+/d6PF/5nh6iiH5/7B/3BTldCdgPnYxIgbj94oSbW6OZk3nl7mpTbv+9K0PvenSMGJexexG7jRtnDR9XcZVikuSS6iSol1FTl5dyS8uTJbUPXD6f/AJeqKSqx6/Y1kmZgo9phmmwHcwYB/bTXP4QBfQBhd2YiaJf/AC/+pX+1FDg/Ueiv9hqBmWB9E2OZylnhQJYOTs5hrsQHPa7Nodg0z4VH9P8AYPWlY1+4elEIgens38q5ADyNDAZ3Yt5t3UX6H/aKrG3vemA9zAbQtDamxHMEPNcCdG2EiHLn2ftGhxv/ACUf+3g//dVTjbnphf8AbFZ2Xofw9wvw5fCcQeJxFYfEJH/CZyFOIcAGNG23tXmFXbpfoPfuQ/UferXw6y/7cT/trrSKCgIBIhlPqHeRPKJtXfLBSS6QQBBgmQC25uemblXGx/t/8hQn6D/cP9tCcVkEMZBZJcuGJIZjEubdKFSWLEM0ENIZ3DHXcUWF+f8At+4rkXV0/wDNNSDAs+3n1622E1EyPEdL++tWOHuPf5RScOw/vHqKNpK0ANlOd0gqYKAQTdM3Zr2OlAcSXM7v37U1X0D/ANxXoiki3vlSheFvQbE8vb1BVAufcfrQj6T3eqqsq+j/AKvsujaKAkiSz2MdX2+1Q7HYA+/Dnud6hX1HqP8AcKWKUaCGN3hmteXebbbVCTpAci7Dz0H80C/sKeu5/uV9qkW4/nvbf21Col9+bURunoPU11UT/9k="/>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5137" name="Picture 1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68017" y="7937"/>
            <a:ext cx="2559280" cy="20494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2383093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1029" name="cmFlash64" r:id="rId2" imgW="7009524" imgH="4342857"/>
        </mc:Choice>
        <mc:Fallback>
          <p:control name="cmFlash64" r:id="rId2" imgW="7009524" imgH="4342857">
            <p:pic>
              <p:nvPicPr>
                <p:cNvPr id="0" name="cmFlash64"/>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0" y="228600"/>
                  <a:ext cx="9144000" cy="64008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58442321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Text Box 2"/>
          <p:cNvSpPr txBox="1">
            <a:spLocks noChangeArrowheads="1"/>
          </p:cNvSpPr>
          <p:nvPr/>
        </p:nvSpPr>
        <p:spPr bwMode="auto">
          <a:xfrm>
            <a:off x="152400" y="76200"/>
            <a:ext cx="88392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defRPr/>
            </a:pPr>
            <a:r>
              <a:rPr lang="en-US" sz="4900" b="1">
                <a:effectLst>
                  <a:outerShdw blurRad="38100" dist="38100" dir="2700000" algn="tl">
                    <a:srgbClr val="C0C0C0"/>
                  </a:outerShdw>
                </a:effectLst>
              </a:rPr>
              <a:t>Space Telescopes</a:t>
            </a:r>
          </a:p>
        </p:txBody>
      </p:sp>
      <p:sp>
        <p:nvSpPr>
          <p:cNvPr id="15363" name="Rectangle 3"/>
          <p:cNvSpPr>
            <a:spLocks noChangeArrowheads="1"/>
          </p:cNvSpPr>
          <p:nvPr/>
        </p:nvSpPr>
        <p:spPr bwMode="auto">
          <a:xfrm>
            <a:off x="1371600" y="914400"/>
            <a:ext cx="756443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l"/>
            <a:r>
              <a:rPr lang="en-US"/>
              <a:t>Why put telescopes in Space? …To get above the atmosphere </a:t>
            </a:r>
          </a:p>
        </p:txBody>
      </p:sp>
      <p:sp>
        <p:nvSpPr>
          <p:cNvPr id="15364" name="Rectangle 4"/>
          <p:cNvSpPr>
            <a:spLocks noChangeArrowheads="1"/>
          </p:cNvSpPr>
          <p:nvPr/>
        </p:nvSpPr>
        <p:spPr bwMode="auto">
          <a:xfrm>
            <a:off x="293687" y="3778538"/>
            <a:ext cx="4278313" cy="1877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marL="228600" indent="-228600" algn="l"/>
            <a:r>
              <a:rPr lang="en-US" dirty="0"/>
              <a:t>Advantages of having a telescope in space:</a:t>
            </a:r>
          </a:p>
          <a:p>
            <a:pPr marL="228600" indent="-228600" algn="l"/>
            <a:endParaRPr lang="en-US" sz="800" dirty="0"/>
          </a:p>
          <a:p>
            <a:pPr marL="228600" indent="-228600" algn="l">
              <a:buFontTx/>
              <a:buChar char="•"/>
            </a:pPr>
            <a:r>
              <a:rPr lang="en-US" dirty="0"/>
              <a:t>No atmospheric blurring. </a:t>
            </a:r>
          </a:p>
          <a:p>
            <a:pPr marL="228600" indent="-228600" algn="l">
              <a:buFontTx/>
              <a:buChar char="•"/>
            </a:pPr>
            <a:r>
              <a:rPr lang="en-US" dirty="0"/>
              <a:t>The sky is darker. </a:t>
            </a:r>
          </a:p>
          <a:p>
            <a:pPr marL="228600" indent="-228600" algn="l">
              <a:buFontTx/>
              <a:buChar char="•"/>
            </a:pPr>
            <a:r>
              <a:rPr lang="en-US" dirty="0"/>
              <a:t>To see light blocked by the atmosphere. </a:t>
            </a:r>
          </a:p>
          <a:p>
            <a:pPr marL="228600" indent="-228600" algn="l">
              <a:buFontTx/>
              <a:buChar char="•"/>
            </a:pPr>
            <a:r>
              <a:rPr lang="en-US" dirty="0"/>
              <a:t>Mirrors do not flex under their own weight as they do on the ground. </a:t>
            </a:r>
            <a:endParaRPr lang="en-US" b="1" u="sng" dirty="0"/>
          </a:p>
        </p:txBody>
      </p:sp>
      <p:pic>
        <p:nvPicPr>
          <p:cNvPr id="15365" name="Picture 5" descr="bt2lf0721_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3200" y="1284288"/>
            <a:ext cx="5358273" cy="1839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5561472" y="2474843"/>
            <a:ext cx="3430127" cy="646331"/>
          </a:xfrm>
          <a:prstGeom prst="rect">
            <a:avLst/>
          </a:prstGeom>
        </p:spPr>
        <p:txBody>
          <a:bodyPr wrap="square">
            <a:spAutoFit/>
          </a:bodyPr>
          <a:lstStyle/>
          <a:p>
            <a:pPr algn="ctr"/>
            <a:r>
              <a:rPr lang="en-US" b="1" dirty="0" smtClean="0"/>
              <a:t>Which image  do you </a:t>
            </a:r>
            <a:r>
              <a:rPr lang="en-US" b="1" dirty="0"/>
              <a:t>think is the one taken from </a:t>
            </a:r>
            <a:r>
              <a:rPr lang="en-US" b="1" dirty="0" smtClean="0"/>
              <a:t>space?</a:t>
            </a:r>
            <a:endParaRPr lang="en-US" b="1" dirty="0"/>
          </a:p>
        </p:txBody>
      </p:sp>
      <p:pic>
        <p:nvPicPr>
          <p:cNvPr id="7" name="Picture 10" descr="Out of This Whirl: the Whirlpool Galaxy (M51) and Companion Galaxy"/>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76800" y="3260392"/>
            <a:ext cx="2016125" cy="2913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2" descr="m51-102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79597" y="3260392"/>
            <a:ext cx="2064404" cy="2897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7250888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4114800" cy="1173162"/>
          </a:xfrm>
        </p:spPr>
        <p:txBody>
          <a:bodyPr>
            <a:normAutofit fontScale="90000"/>
          </a:bodyPr>
          <a:lstStyle/>
          <a:p>
            <a:pPr>
              <a:defRPr/>
            </a:pPr>
            <a:r>
              <a:rPr lang="en-US" dirty="0" smtClean="0">
                <a:solidFill>
                  <a:srgbClr val="002060"/>
                </a:solidFill>
              </a:rPr>
              <a:t>The Milky Way Galaxy</a:t>
            </a:r>
            <a:endParaRPr lang="en-US" dirty="0">
              <a:solidFill>
                <a:srgbClr val="002060"/>
              </a:solidFill>
            </a:endParaRPr>
          </a:p>
        </p:txBody>
      </p:sp>
      <p:sp>
        <p:nvSpPr>
          <p:cNvPr id="3" name="Content Placeholder 2"/>
          <p:cNvSpPr>
            <a:spLocks noGrp="1"/>
          </p:cNvSpPr>
          <p:nvPr>
            <p:ph sz="half" idx="1"/>
          </p:nvPr>
        </p:nvSpPr>
        <p:spPr>
          <a:xfrm>
            <a:off x="381000" y="1600201"/>
            <a:ext cx="4114800" cy="4038600"/>
          </a:xfrm>
        </p:spPr>
        <p:txBody>
          <a:bodyPr>
            <a:normAutofit fontScale="55000" lnSpcReduction="20000"/>
          </a:bodyPr>
          <a:lstStyle/>
          <a:p>
            <a:pPr>
              <a:lnSpc>
                <a:spcPct val="170000"/>
              </a:lnSpc>
              <a:spcAft>
                <a:spcPct val="20000"/>
              </a:spcAft>
              <a:tabLst>
                <a:tab pos="228600" algn="l"/>
                <a:tab pos="1943100" algn="l"/>
              </a:tabLst>
              <a:defRPr/>
            </a:pPr>
            <a:r>
              <a:rPr lang="en-US" dirty="0" smtClean="0"/>
              <a:t>Earth and the solar system are in a galaxy called the Milky Way.</a:t>
            </a:r>
          </a:p>
          <a:p>
            <a:pPr>
              <a:lnSpc>
                <a:spcPct val="170000"/>
              </a:lnSpc>
              <a:spcAft>
                <a:spcPct val="20000"/>
              </a:spcAft>
              <a:tabLst>
                <a:tab pos="228600" algn="l"/>
                <a:tab pos="1943100" algn="l"/>
              </a:tabLst>
              <a:defRPr/>
            </a:pPr>
            <a:r>
              <a:rPr lang="en-US" dirty="0" smtClean="0"/>
              <a:t>It might contain as many as one trillion stars You can see the brightest part of the Milky Way if you look low in the southern sky on a moonless summer night. </a:t>
            </a:r>
          </a:p>
          <a:p>
            <a:pPr>
              <a:lnSpc>
                <a:spcPct val="170000"/>
              </a:lnSpc>
              <a:spcAft>
                <a:spcPct val="20000"/>
              </a:spcAft>
              <a:tabLst>
                <a:tab pos="228600" algn="l"/>
                <a:tab pos="1943100" algn="l"/>
              </a:tabLst>
              <a:defRPr/>
            </a:pPr>
            <a:r>
              <a:rPr lang="en-US" dirty="0" smtClean="0"/>
              <a:t>Like many other galaxies, the Milky Way has a super-massive black hole at its center. </a:t>
            </a:r>
          </a:p>
          <a:p>
            <a:pPr>
              <a:lnSpc>
                <a:spcPct val="170000"/>
              </a:lnSpc>
              <a:spcAft>
                <a:spcPct val="20000"/>
              </a:spcAft>
              <a:tabLst>
                <a:tab pos="228600" algn="l"/>
                <a:tab pos="1943100" algn="l"/>
              </a:tabLst>
              <a:defRPr/>
            </a:pPr>
            <a:r>
              <a:rPr lang="en-US" dirty="0" smtClean="0"/>
              <a:t>This black hole might be more than 2.5 millions times as massive as the Sun.</a:t>
            </a:r>
          </a:p>
          <a:p>
            <a:pPr>
              <a:defRPr/>
            </a:pPr>
            <a:endParaRPr lang="en-US" dirty="0"/>
          </a:p>
        </p:txBody>
      </p:sp>
      <p:sp>
        <p:nvSpPr>
          <p:cNvPr id="4" name="Content Placeholder 3"/>
          <p:cNvSpPr>
            <a:spLocks noGrp="1"/>
          </p:cNvSpPr>
          <p:nvPr>
            <p:ph sz="half" idx="2"/>
          </p:nvPr>
        </p:nvSpPr>
        <p:spPr>
          <a:xfrm>
            <a:off x="4648200" y="304800"/>
            <a:ext cx="4038600" cy="3276600"/>
          </a:xfrm>
        </p:spPr>
        <p:txBody>
          <a:bodyPr>
            <a:normAutofit fontScale="55000" lnSpcReduction="20000"/>
          </a:bodyPr>
          <a:lstStyle/>
          <a:p>
            <a:pPr>
              <a:lnSpc>
                <a:spcPct val="170000"/>
              </a:lnSpc>
              <a:defRPr/>
            </a:pPr>
            <a:r>
              <a:rPr lang="en-US" dirty="0" smtClean="0"/>
              <a:t>Evidence for the existence of the black hole comes from observing the orbit of a star near the galaxy's center. </a:t>
            </a:r>
          </a:p>
          <a:p>
            <a:pPr>
              <a:lnSpc>
                <a:spcPct val="170000"/>
              </a:lnSpc>
              <a:defRPr/>
            </a:pPr>
            <a:r>
              <a:rPr lang="en-US" dirty="0" smtClean="0"/>
              <a:t>Additional evidence includes X-ray emissions detected by the </a:t>
            </a:r>
            <a:r>
              <a:rPr lang="en-US" i="1" dirty="0" smtClean="0"/>
              <a:t>Chandra</a:t>
            </a:r>
            <a:r>
              <a:rPr lang="en-US" dirty="0" smtClean="0"/>
              <a:t> </a:t>
            </a:r>
            <a:r>
              <a:rPr lang="en-US" i="1" dirty="0" smtClean="0"/>
              <a:t>X-ray Observatory</a:t>
            </a:r>
            <a:r>
              <a:rPr lang="en-US" dirty="0" smtClean="0"/>
              <a:t>. </a:t>
            </a:r>
          </a:p>
          <a:p>
            <a:pPr>
              <a:lnSpc>
                <a:spcPct val="170000"/>
              </a:lnSpc>
              <a:defRPr/>
            </a:pPr>
            <a:r>
              <a:rPr lang="en-US" dirty="0" smtClean="0"/>
              <a:t>Countless other galaxies also exist.</a:t>
            </a:r>
          </a:p>
        </p:txBody>
      </p:sp>
      <p:pic>
        <p:nvPicPr>
          <p:cNvPr id="34821" name="Picture 2" descr="http://www.usbible.com/Astrology/milky_way.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64774" y="2469126"/>
            <a:ext cx="3362661"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http://www.le.ac.uk/ph/faulkes/web/images/galface.jpg">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08782" y="4220068"/>
            <a:ext cx="2498035" cy="1983605"/>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http://www.uni.edu/morgans/astro/course/Notes/section3/mwmodel.gif"/>
          <p:cNvPicPr/>
          <p:nvPr/>
        </p:nvPicPr>
        <p:blipFill>
          <a:blip r:embed="rId6">
            <a:extLst>
              <a:ext uri="{28A0092B-C50C-407E-A947-70E740481C1C}">
                <a14:useLocalDpi xmlns:a14="http://schemas.microsoft.com/office/drawing/2010/main" val="0"/>
              </a:ext>
            </a:extLst>
          </a:blip>
          <a:srcRect/>
          <a:stretch>
            <a:fillRect/>
          </a:stretch>
        </p:blipFill>
        <p:spPr bwMode="auto">
          <a:xfrm>
            <a:off x="6248400" y="5565912"/>
            <a:ext cx="2879035" cy="1275522"/>
          </a:xfrm>
          <a:prstGeom prst="rect">
            <a:avLst/>
          </a:prstGeom>
          <a:noFill/>
          <a:ln>
            <a:noFill/>
          </a:ln>
        </p:spPr>
      </p:pic>
    </p:spTree>
    <p:extLst>
      <p:ext uri="{BB962C8B-B14F-4D97-AF65-F5344CB8AC3E}">
        <p14:creationId xmlns:p14="http://schemas.microsoft.com/office/powerpoint/2010/main" val="348042019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 Box 3"/>
          <p:cNvSpPr txBox="1">
            <a:spLocks noChangeArrowheads="1"/>
          </p:cNvSpPr>
          <p:nvPr/>
        </p:nvSpPr>
        <p:spPr bwMode="auto">
          <a:xfrm>
            <a:off x="4572000" y="1820863"/>
            <a:ext cx="4267200"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24" tIns="45712" rIns="91424" bIns="45712">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algn="ctr" eaLnBrk="0" fontAlgn="base" hangingPunct="0">
              <a:spcBef>
                <a:spcPct val="0"/>
              </a:spcBef>
              <a:spcAft>
                <a:spcPct val="0"/>
              </a:spcAft>
              <a:defRPr sz="2000">
                <a:solidFill>
                  <a:schemeClr val="tx1"/>
                </a:solidFill>
                <a:latin typeface="Arial" charset="0"/>
              </a:defRPr>
            </a:lvl6pPr>
            <a:lvl7pPr marL="2971800" indent="-228600" algn="ctr" eaLnBrk="0" fontAlgn="base" hangingPunct="0">
              <a:spcBef>
                <a:spcPct val="0"/>
              </a:spcBef>
              <a:spcAft>
                <a:spcPct val="0"/>
              </a:spcAft>
              <a:defRPr sz="2000">
                <a:solidFill>
                  <a:schemeClr val="tx1"/>
                </a:solidFill>
                <a:latin typeface="Arial" charset="0"/>
              </a:defRPr>
            </a:lvl7pPr>
            <a:lvl8pPr marL="3429000" indent="-228600" algn="ctr" eaLnBrk="0" fontAlgn="base" hangingPunct="0">
              <a:spcBef>
                <a:spcPct val="0"/>
              </a:spcBef>
              <a:spcAft>
                <a:spcPct val="0"/>
              </a:spcAft>
              <a:defRPr sz="2000">
                <a:solidFill>
                  <a:schemeClr val="tx1"/>
                </a:solidFill>
                <a:latin typeface="Arial" charset="0"/>
              </a:defRPr>
            </a:lvl8pPr>
            <a:lvl9pPr marL="3886200" indent="-228600" algn="ctr"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en-US" b="1"/>
              <a:t>A giant disk of more than 100 billion stars 160,000 light-years across and 1,000 light-years thick.</a:t>
            </a:r>
          </a:p>
        </p:txBody>
      </p:sp>
      <p:sp>
        <p:nvSpPr>
          <p:cNvPr id="24579" name="Text Box 5"/>
          <p:cNvSpPr txBox="1">
            <a:spLocks noChangeArrowheads="1"/>
          </p:cNvSpPr>
          <p:nvPr/>
        </p:nvSpPr>
        <p:spPr bwMode="auto">
          <a:xfrm>
            <a:off x="4572000" y="3570288"/>
            <a:ext cx="4267200" cy="1463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24" tIns="45712" rIns="91424" bIns="45712">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algn="ctr" eaLnBrk="0" fontAlgn="base" hangingPunct="0">
              <a:spcBef>
                <a:spcPct val="0"/>
              </a:spcBef>
              <a:spcAft>
                <a:spcPct val="0"/>
              </a:spcAft>
              <a:defRPr sz="2000">
                <a:solidFill>
                  <a:schemeClr val="tx1"/>
                </a:solidFill>
                <a:latin typeface="Arial" charset="0"/>
              </a:defRPr>
            </a:lvl6pPr>
            <a:lvl7pPr marL="2971800" indent="-228600" algn="ctr" eaLnBrk="0" fontAlgn="base" hangingPunct="0">
              <a:spcBef>
                <a:spcPct val="0"/>
              </a:spcBef>
              <a:spcAft>
                <a:spcPct val="0"/>
              </a:spcAft>
              <a:defRPr sz="2000">
                <a:solidFill>
                  <a:schemeClr val="tx1"/>
                </a:solidFill>
                <a:latin typeface="Arial" charset="0"/>
              </a:defRPr>
            </a:lvl7pPr>
            <a:lvl8pPr marL="3429000" indent="-228600" algn="ctr" eaLnBrk="0" fontAlgn="base" hangingPunct="0">
              <a:spcBef>
                <a:spcPct val="0"/>
              </a:spcBef>
              <a:spcAft>
                <a:spcPct val="0"/>
              </a:spcAft>
              <a:defRPr sz="2000">
                <a:solidFill>
                  <a:schemeClr val="tx1"/>
                </a:solidFill>
                <a:latin typeface="Arial" charset="0"/>
              </a:defRPr>
            </a:lvl8pPr>
            <a:lvl9pPr marL="3886200" indent="-228600" algn="ctr"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en-US"/>
              <a:t>The Sun is 30,000 light-years from the center</a:t>
            </a:r>
          </a:p>
          <a:p>
            <a:pPr eaLnBrk="1" hangingPunct="1">
              <a:spcBef>
                <a:spcPct val="50000"/>
              </a:spcBef>
            </a:pPr>
            <a:r>
              <a:rPr lang="en-US"/>
              <a:t>It takes 250 Million years for the Sun to complete one orbit</a:t>
            </a:r>
          </a:p>
        </p:txBody>
      </p:sp>
      <p:pic>
        <p:nvPicPr>
          <p:cNvPr id="24580" name="Picture 2" descr="mwpan45s_ful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76338" y="644525"/>
            <a:ext cx="7780337" cy="973138"/>
          </a:xfrm>
          <a:prstGeom prst="rect">
            <a:avLst/>
          </a:prstGeom>
          <a:noFill/>
          <a:ln>
            <a:noFill/>
          </a:ln>
          <a:effectLst>
            <a:outerShdw dist="107763" dir="8100000" algn="ctr" rotWithShape="0">
              <a:srgbClr val="808080">
                <a:alpha val="5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1" name="Text Box 4"/>
          <p:cNvSpPr txBox="1">
            <a:spLocks noChangeArrowheads="1"/>
          </p:cNvSpPr>
          <p:nvPr/>
        </p:nvSpPr>
        <p:spPr bwMode="auto">
          <a:xfrm>
            <a:off x="4567238" y="5468938"/>
            <a:ext cx="4271962"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24" tIns="45712" rIns="91424" bIns="45712">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algn="ctr" eaLnBrk="0" fontAlgn="base" hangingPunct="0">
              <a:spcBef>
                <a:spcPct val="0"/>
              </a:spcBef>
              <a:spcAft>
                <a:spcPct val="0"/>
              </a:spcAft>
              <a:defRPr sz="2000">
                <a:solidFill>
                  <a:schemeClr val="tx1"/>
                </a:solidFill>
                <a:latin typeface="Arial" charset="0"/>
              </a:defRPr>
            </a:lvl6pPr>
            <a:lvl7pPr marL="2971800" indent="-228600" algn="ctr" eaLnBrk="0" fontAlgn="base" hangingPunct="0">
              <a:spcBef>
                <a:spcPct val="0"/>
              </a:spcBef>
              <a:spcAft>
                <a:spcPct val="0"/>
              </a:spcAft>
              <a:defRPr sz="2000">
                <a:solidFill>
                  <a:schemeClr val="tx1"/>
                </a:solidFill>
                <a:latin typeface="Arial" charset="0"/>
              </a:defRPr>
            </a:lvl7pPr>
            <a:lvl8pPr marL="3429000" indent="-228600" algn="ctr" eaLnBrk="0" fontAlgn="base" hangingPunct="0">
              <a:spcBef>
                <a:spcPct val="0"/>
              </a:spcBef>
              <a:spcAft>
                <a:spcPct val="0"/>
              </a:spcAft>
              <a:defRPr sz="2000">
                <a:solidFill>
                  <a:schemeClr val="tx1"/>
                </a:solidFill>
                <a:latin typeface="Arial" charset="0"/>
              </a:defRPr>
            </a:lvl8pPr>
            <a:lvl9pPr marL="3886200" indent="-228600" algn="ctr"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en-US"/>
              <a:t>The Spiral arms are the locations of new star formation</a:t>
            </a:r>
          </a:p>
        </p:txBody>
      </p:sp>
      <p:sp>
        <p:nvSpPr>
          <p:cNvPr id="24582" name="Line 6"/>
          <p:cNvSpPr>
            <a:spLocks noChangeShapeType="1"/>
          </p:cNvSpPr>
          <p:nvPr/>
        </p:nvSpPr>
        <p:spPr bwMode="auto">
          <a:xfrm>
            <a:off x="5029200" y="5327650"/>
            <a:ext cx="31242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01415" name="Text Box 7"/>
          <p:cNvSpPr txBox="1">
            <a:spLocks noChangeArrowheads="1"/>
          </p:cNvSpPr>
          <p:nvPr/>
        </p:nvSpPr>
        <p:spPr bwMode="auto">
          <a:xfrm>
            <a:off x="3417888" y="80963"/>
            <a:ext cx="33670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2" tIns="45716" rIns="91432" bIns="45716">
            <a:spAutoFit/>
          </a:bodyPr>
          <a:lstStyle/>
          <a:p>
            <a:pPr>
              <a:defRPr/>
            </a:pPr>
            <a:r>
              <a:rPr lang="en-US" sz="2400" b="1">
                <a:effectLst>
                  <a:outerShdw blurRad="38100" dist="38100" dir="2700000" algn="tl">
                    <a:srgbClr val="C0C0C0"/>
                  </a:outerShdw>
                </a:effectLst>
              </a:rPr>
              <a:t>The Milky Way Galaxy</a:t>
            </a:r>
          </a:p>
        </p:txBody>
      </p:sp>
      <p:pic>
        <p:nvPicPr>
          <p:cNvPr id="24584" name="Picture 8" descr="sig05-010_medium[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4150" y="1982788"/>
            <a:ext cx="4287838" cy="4287837"/>
          </a:xfrm>
          <a:prstGeom prst="rect">
            <a:avLst/>
          </a:prstGeom>
          <a:noFill/>
          <a:ln>
            <a:noFill/>
          </a:ln>
          <a:effectLst>
            <a:outerShdw dist="107763" dir="8100000" algn="ctr" rotWithShape="0">
              <a:srgbClr val="808080">
                <a:alpha val="5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5" name="Line 9"/>
          <p:cNvSpPr>
            <a:spLocks noChangeShapeType="1"/>
          </p:cNvSpPr>
          <p:nvPr/>
        </p:nvSpPr>
        <p:spPr bwMode="auto">
          <a:xfrm>
            <a:off x="5029200" y="3321050"/>
            <a:ext cx="31242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extLst>
      <p:ext uri="{BB962C8B-B14F-4D97-AF65-F5344CB8AC3E}">
        <p14:creationId xmlns:p14="http://schemas.microsoft.com/office/powerpoint/2010/main" val="196320609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Solar-System-border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19600" y="1587500"/>
            <a:ext cx="4586288" cy="302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5" name="Text Box 3"/>
          <p:cNvSpPr txBox="1">
            <a:spLocks noChangeArrowheads="1"/>
          </p:cNvSpPr>
          <p:nvPr/>
        </p:nvSpPr>
        <p:spPr bwMode="auto">
          <a:xfrm>
            <a:off x="1311275" y="504825"/>
            <a:ext cx="3170238"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2" tIns="45716" rIns="91432" bIns="45716">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algn="ctr" eaLnBrk="0" fontAlgn="base" hangingPunct="0">
              <a:spcBef>
                <a:spcPct val="0"/>
              </a:spcBef>
              <a:spcAft>
                <a:spcPct val="0"/>
              </a:spcAft>
              <a:defRPr sz="2000">
                <a:solidFill>
                  <a:schemeClr val="tx1"/>
                </a:solidFill>
                <a:latin typeface="Arial" charset="0"/>
              </a:defRPr>
            </a:lvl6pPr>
            <a:lvl7pPr marL="2971800" indent="-228600" algn="ctr" eaLnBrk="0" fontAlgn="base" hangingPunct="0">
              <a:spcBef>
                <a:spcPct val="0"/>
              </a:spcBef>
              <a:spcAft>
                <a:spcPct val="0"/>
              </a:spcAft>
              <a:defRPr sz="2000">
                <a:solidFill>
                  <a:schemeClr val="tx1"/>
                </a:solidFill>
                <a:latin typeface="Arial" charset="0"/>
              </a:defRPr>
            </a:lvl7pPr>
            <a:lvl8pPr marL="3429000" indent="-228600" algn="ctr" eaLnBrk="0" fontAlgn="base" hangingPunct="0">
              <a:spcBef>
                <a:spcPct val="0"/>
              </a:spcBef>
              <a:spcAft>
                <a:spcPct val="0"/>
              </a:spcAft>
              <a:defRPr sz="2000">
                <a:solidFill>
                  <a:schemeClr val="tx1"/>
                </a:solidFill>
                <a:latin typeface="Arial" charset="0"/>
              </a:defRPr>
            </a:lvl8pPr>
            <a:lvl9pPr marL="3886200" indent="-228600" algn="ctr" eaLnBrk="0" fontAlgn="base" hangingPunct="0">
              <a:spcBef>
                <a:spcPct val="0"/>
              </a:spcBef>
              <a:spcAft>
                <a:spcPct val="0"/>
              </a:spcAft>
              <a:defRPr sz="2000">
                <a:solidFill>
                  <a:schemeClr val="tx1"/>
                </a:solidFill>
                <a:latin typeface="Arial" charset="0"/>
              </a:defRPr>
            </a:lvl9pPr>
          </a:lstStyle>
          <a:p>
            <a:pPr eaLnBrk="1" hangingPunct="1"/>
            <a:r>
              <a:rPr lang="en-US" sz="2800" b="1"/>
              <a:t>The Solar System</a:t>
            </a:r>
          </a:p>
        </p:txBody>
      </p:sp>
      <p:sp>
        <p:nvSpPr>
          <p:cNvPr id="23556" name="Text Box 4"/>
          <p:cNvSpPr txBox="1">
            <a:spLocks noChangeArrowheads="1"/>
          </p:cNvSpPr>
          <p:nvPr/>
        </p:nvSpPr>
        <p:spPr bwMode="auto">
          <a:xfrm>
            <a:off x="87313" y="4886325"/>
            <a:ext cx="4360862" cy="1681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2" tIns="45716" rIns="91432" bIns="45716">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algn="ctr" eaLnBrk="0" fontAlgn="base" hangingPunct="0">
              <a:spcBef>
                <a:spcPct val="0"/>
              </a:spcBef>
              <a:spcAft>
                <a:spcPct val="0"/>
              </a:spcAft>
              <a:defRPr sz="2000">
                <a:solidFill>
                  <a:schemeClr val="tx1"/>
                </a:solidFill>
                <a:latin typeface="Arial" charset="0"/>
              </a:defRPr>
            </a:lvl6pPr>
            <a:lvl7pPr marL="2971800" indent="-228600" algn="ctr" eaLnBrk="0" fontAlgn="base" hangingPunct="0">
              <a:spcBef>
                <a:spcPct val="0"/>
              </a:spcBef>
              <a:spcAft>
                <a:spcPct val="0"/>
              </a:spcAft>
              <a:defRPr sz="2000">
                <a:solidFill>
                  <a:schemeClr val="tx1"/>
                </a:solidFill>
                <a:latin typeface="Arial" charset="0"/>
              </a:defRPr>
            </a:lvl7pPr>
            <a:lvl8pPr marL="3429000" indent="-228600" algn="ctr" eaLnBrk="0" fontAlgn="base" hangingPunct="0">
              <a:spcBef>
                <a:spcPct val="0"/>
              </a:spcBef>
              <a:spcAft>
                <a:spcPct val="0"/>
              </a:spcAft>
              <a:defRPr sz="2000">
                <a:solidFill>
                  <a:schemeClr val="tx1"/>
                </a:solidFill>
                <a:latin typeface="Arial" charset="0"/>
              </a:defRPr>
            </a:lvl8pPr>
            <a:lvl9pPr marL="3886200" indent="-228600" algn="ctr" eaLnBrk="0" fontAlgn="base" hangingPunct="0">
              <a:spcBef>
                <a:spcPct val="0"/>
              </a:spcBef>
              <a:spcAft>
                <a:spcPct val="0"/>
              </a:spcAft>
              <a:defRPr sz="2000">
                <a:solidFill>
                  <a:schemeClr val="tx1"/>
                </a:solidFill>
                <a:latin typeface="Arial" charset="0"/>
              </a:defRPr>
            </a:lvl9pPr>
          </a:lstStyle>
          <a:p>
            <a:pPr algn="l" eaLnBrk="1" hangingPunct="1">
              <a:spcBef>
                <a:spcPct val="50000"/>
              </a:spcBef>
            </a:pPr>
            <a:r>
              <a:rPr lang="en-US" sz="1900"/>
              <a:t>8 planets, dozens of moons, 100s of dwarf planets, 100,000s of asteroids, trillions of comets and meteoroids, …?</a:t>
            </a:r>
          </a:p>
          <a:p>
            <a:pPr algn="l" eaLnBrk="1" hangingPunct="1">
              <a:spcBef>
                <a:spcPct val="50000"/>
              </a:spcBef>
            </a:pPr>
            <a:r>
              <a:rPr lang="en-US" sz="1900"/>
              <a:t>Mostly distributed in a disk about the Sun</a:t>
            </a:r>
          </a:p>
        </p:txBody>
      </p:sp>
      <p:sp>
        <p:nvSpPr>
          <p:cNvPr id="23557" name="Text Box 5"/>
          <p:cNvSpPr txBox="1">
            <a:spLocks noChangeArrowheads="1"/>
          </p:cNvSpPr>
          <p:nvPr/>
        </p:nvSpPr>
        <p:spPr bwMode="auto">
          <a:xfrm>
            <a:off x="4522788" y="4649788"/>
            <a:ext cx="4476750" cy="14080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2" tIns="45716" rIns="91432" bIns="45716">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algn="ctr" eaLnBrk="0" fontAlgn="base" hangingPunct="0">
              <a:spcBef>
                <a:spcPct val="0"/>
              </a:spcBef>
              <a:spcAft>
                <a:spcPct val="0"/>
              </a:spcAft>
              <a:defRPr sz="2000">
                <a:solidFill>
                  <a:schemeClr val="tx1"/>
                </a:solidFill>
                <a:latin typeface="Arial" charset="0"/>
              </a:defRPr>
            </a:lvl6pPr>
            <a:lvl7pPr marL="2971800" indent="-228600" algn="ctr" eaLnBrk="0" fontAlgn="base" hangingPunct="0">
              <a:spcBef>
                <a:spcPct val="0"/>
              </a:spcBef>
              <a:spcAft>
                <a:spcPct val="0"/>
              </a:spcAft>
              <a:defRPr sz="2000">
                <a:solidFill>
                  <a:schemeClr val="tx1"/>
                </a:solidFill>
                <a:latin typeface="Arial" charset="0"/>
              </a:defRPr>
            </a:lvl7pPr>
            <a:lvl8pPr marL="3429000" indent="-228600" algn="ctr" eaLnBrk="0" fontAlgn="base" hangingPunct="0">
              <a:spcBef>
                <a:spcPct val="0"/>
              </a:spcBef>
              <a:spcAft>
                <a:spcPct val="0"/>
              </a:spcAft>
              <a:defRPr sz="2000">
                <a:solidFill>
                  <a:schemeClr val="tx1"/>
                </a:solidFill>
                <a:latin typeface="Arial" charset="0"/>
              </a:defRPr>
            </a:lvl8pPr>
            <a:lvl9pPr marL="3886200" indent="-228600" algn="ctr" eaLnBrk="0" fontAlgn="base" hangingPunct="0">
              <a:spcBef>
                <a:spcPct val="0"/>
              </a:spcBef>
              <a:spcAft>
                <a:spcPct val="0"/>
              </a:spcAft>
              <a:defRPr sz="2000">
                <a:solidFill>
                  <a:schemeClr val="tx1"/>
                </a:solidFill>
                <a:latin typeface="Arial" charset="0"/>
              </a:defRPr>
            </a:lvl9pPr>
          </a:lstStyle>
          <a:p>
            <a:pPr algn="l" eaLnBrk="1" hangingPunct="1">
              <a:spcBef>
                <a:spcPct val="50000"/>
              </a:spcBef>
            </a:pPr>
            <a:r>
              <a:rPr lang="en-US" sz="1900" dirty="0"/>
              <a:t>Sun blows a wind of charged gas into space: the </a:t>
            </a:r>
            <a:r>
              <a:rPr lang="en-US" sz="1900" b="1" u="sng" dirty="0"/>
              <a:t>Solar Wind</a:t>
            </a:r>
          </a:p>
          <a:p>
            <a:pPr algn="l" eaLnBrk="1" hangingPunct="1">
              <a:spcBef>
                <a:spcPct val="50000"/>
              </a:spcBef>
            </a:pPr>
            <a:r>
              <a:rPr lang="en-US" sz="1900" dirty="0"/>
              <a:t>Boundary between Solar Wind and interstellar space 100 AU from the Sun </a:t>
            </a:r>
          </a:p>
        </p:txBody>
      </p:sp>
      <p:pic>
        <p:nvPicPr>
          <p:cNvPr id="23558" name="Picture 6" descr="UpdatedPlanets200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81600" y="119063"/>
            <a:ext cx="3810000" cy="140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9" name="Picture 7" descr="Oort_cloud_Sedna_orbit[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2425" y="1239838"/>
            <a:ext cx="3657600"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269842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3698" name="Rectangle 2"/>
          <p:cNvSpPr>
            <a:spLocks noGrp="1" noChangeArrowheads="1"/>
          </p:cNvSpPr>
          <p:nvPr>
            <p:ph type="title"/>
          </p:nvPr>
        </p:nvSpPr>
        <p:spPr>
          <a:xfrm>
            <a:off x="304800" y="609600"/>
            <a:ext cx="4267200" cy="1371600"/>
          </a:xfrm>
        </p:spPr>
        <p:txBody>
          <a:bodyPr/>
          <a:lstStyle/>
          <a:p>
            <a:r>
              <a:rPr lang="en-US" sz="4000" dirty="0">
                <a:solidFill>
                  <a:schemeClr val="accent2">
                    <a:lumMod val="50000"/>
                  </a:schemeClr>
                </a:solidFill>
              </a:rPr>
              <a:t>Size of the Solar System</a:t>
            </a:r>
          </a:p>
        </p:txBody>
      </p:sp>
      <p:sp>
        <p:nvSpPr>
          <p:cNvPr id="413699" name="Rectangle 3"/>
          <p:cNvSpPr>
            <a:spLocks noGrp="1" noChangeArrowheads="1"/>
          </p:cNvSpPr>
          <p:nvPr>
            <p:ph sz="half" idx="1"/>
          </p:nvPr>
        </p:nvSpPr>
        <p:spPr>
          <a:xfrm>
            <a:off x="-22578" y="3144661"/>
            <a:ext cx="9144000" cy="2265539"/>
          </a:xfrm>
        </p:spPr>
        <p:txBody>
          <a:bodyPr/>
          <a:lstStyle/>
          <a:p>
            <a:r>
              <a:rPr lang="en-US" sz="2000" dirty="0"/>
              <a:t>Earth is </a:t>
            </a:r>
            <a:endParaRPr lang="en-US" sz="2000" dirty="0" smtClean="0"/>
          </a:p>
          <a:p>
            <a:r>
              <a:rPr lang="en-US" sz="2000" dirty="0" smtClean="0"/>
              <a:t>about </a:t>
            </a:r>
            <a:r>
              <a:rPr lang="en-US" sz="2000" dirty="0"/>
              <a:t>150,000,000 </a:t>
            </a:r>
            <a:r>
              <a:rPr lang="en-US" sz="2000" dirty="0" smtClean="0"/>
              <a:t>km </a:t>
            </a:r>
            <a:r>
              <a:rPr lang="en-US" sz="2000" dirty="0"/>
              <a:t>from the Sun. </a:t>
            </a:r>
          </a:p>
          <a:p>
            <a:r>
              <a:rPr lang="en-US" sz="2000" dirty="0"/>
              <a:t>This distance is referred to as </a:t>
            </a:r>
          </a:p>
          <a:p>
            <a:r>
              <a:rPr lang="en-US" sz="2000" dirty="0"/>
              <a:t>1 astronomical </a:t>
            </a:r>
            <a:r>
              <a:rPr lang="en-US" sz="2000" dirty="0" smtClean="0"/>
              <a:t>unit or </a:t>
            </a:r>
            <a:r>
              <a:rPr lang="en-US" sz="2000" dirty="0"/>
              <a:t>1 AU. </a:t>
            </a:r>
          </a:p>
          <a:p>
            <a:r>
              <a:rPr lang="en-US" sz="2000" dirty="0"/>
              <a:t>used to measure distances between objects within the solar system. </a:t>
            </a:r>
          </a:p>
        </p:txBody>
      </p:sp>
      <p:pic>
        <p:nvPicPr>
          <p:cNvPr id="413701" name="Picture 5" descr="im38"/>
          <p:cNvPicPr>
            <a:picLocks noChangeAspect="1" noChangeArrowheads="1"/>
          </p:cNvPicPr>
          <p:nvPr/>
        </p:nvPicPr>
        <p:blipFill>
          <a:blip r:embed="rId3"/>
          <a:srcRect/>
          <a:stretch>
            <a:fillRect/>
          </a:stretch>
        </p:blipFill>
        <p:spPr bwMode="auto">
          <a:xfrm>
            <a:off x="4572000" y="0"/>
            <a:ext cx="4572000" cy="4554361"/>
          </a:xfrm>
          <a:prstGeom prst="rect">
            <a:avLst/>
          </a:prstGeom>
          <a:noFill/>
        </p:spPr>
      </p:pic>
      <p:sp>
        <p:nvSpPr>
          <p:cNvPr id="2" name="Rectangle 1"/>
          <p:cNvSpPr/>
          <p:nvPr/>
        </p:nvSpPr>
        <p:spPr>
          <a:xfrm>
            <a:off x="76200" y="2044005"/>
            <a:ext cx="4572000" cy="923330"/>
          </a:xfrm>
          <a:prstGeom prst="rect">
            <a:avLst/>
          </a:prstGeom>
        </p:spPr>
        <p:txBody>
          <a:bodyPr>
            <a:spAutoFit/>
          </a:bodyPr>
          <a:lstStyle/>
          <a:p>
            <a:r>
              <a:rPr lang="en-US" dirty="0">
                <a:hlinkClick r:id="rId4"/>
              </a:rPr>
              <a:t>Video of solar system scale.</a:t>
            </a:r>
          </a:p>
          <a:p>
            <a:r>
              <a:rPr lang="en-US" dirty="0">
                <a:hlinkClick r:id="rId4"/>
              </a:rPr>
              <a:t>http://www.youtube.com/watch?v=aY_NfuZlFxc</a:t>
            </a:r>
            <a:r>
              <a:rPr lang="en-US" dirty="0"/>
              <a:t> </a:t>
            </a:r>
          </a:p>
        </p:txBody>
      </p:sp>
      <p:sp>
        <p:nvSpPr>
          <p:cNvPr id="3" name="Rectangle 2"/>
          <p:cNvSpPr/>
          <p:nvPr/>
        </p:nvSpPr>
        <p:spPr>
          <a:xfrm>
            <a:off x="304800" y="5410200"/>
            <a:ext cx="8534400" cy="646331"/>
          </a:xfrm>
          <a:prstGeom prst="rect">
            <a:avLst/>
          </a:prstGeom>
        </p:spPr>
        <p:txBody>
          <a:bodyPr wrap="square">
            <a:spAutoFit/>
          </a:bodyPr>
          <a:lstStyle/>
          <a:p>
            <a:r>
              <a:rPr lang="en-US" dirty="0">
                <a:ea typeface="Calibri"/>
                <a:cs typeface="Times New Roman"/>
              </a:rPr>
              <a:t>The significance of a phenomenon is dependent on the scale, proportion, and quantity at which it occurs. (HS-ESS1-1) </a:t>
            </a:r>
            <a:endParaRPr lang="en-US" dirty="0"/>
          </a:p>
        </p:txBody>
      </p:sp>
    </p:spTree>
    <p:extLst>
      <p:ext uri="{BB962C8B-B14F-4D97-AF65-F5344CB8AC3E}">
        <p14:creationId xmlns:p14="http://schemas.microsoft.com/office/powerpoint/2010/main" val="29707884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afterEffect">
                                  <p:stCondLst>
                                    <p:cond delay="0"/>
                                  </p:stCondLst>
                                  <p:childTnLst>
                                    <p:set>
                                      <p:cBhvr>
                                        <p:cTn id="6" dur="1" fill="hold">
                                          <p:stCondLst>
                                            <p:cond delay="0"/>
                                          </p:stCondLst>
                                        </p:cTn>
                                        <p:tgtEl>
                                          <p:spTgt spid="413701"/>
                                        </p:tgtEl>
                                        <p:attrNameLst>
                                          <p:attrName>style.visibility</p:attrName>
                                        </p:attrNameLst>
                                      </p:cBhvr>
                                      <p:to>
                                        <p:strVal val="visible"/>
                                      </p:to>
                                    </p:set>
                                    <p:animEffect transition="in" filter="box(out)">
                                      <p:cBhvr>
                                        <p:cTn id="7" dur="500"/>
                                        <p:tgtEl>
                                          <p:spTgt spid="4137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5227362" cy="1143000"/>
          </a:xfrm>
        </p:spPr>
        <p:txBody>
          <a:bodyPr>
            <a:noAutofit/>
          </a:bodyPr>
          <a:lstStyle/>
          <a:p>
            <a:r>
              <a:rPr lang="en-US" dirty="0">
                <a:solidFill>
                  <a:schemeClr val="folHlink"/>
                </a:solidFill>
              </a:rPr>
              <a:t>The Sun</a:t>
            </a:r>
            <a:r>
              <a:rPr lang="en-US" sz="2400" dirty="0">
                <a:solidFill>
                  <a:schemeClr val="folHlink"/>
                </a:solidFill>
              </a:rPr>
              <a:t>—An </a:t>
            </a:r>
            <a:r>
              <a:rPr lang="en-US" sz="3600" dirty="0">
                <a:solidFill>
                  <a:schemeClr val="folHlink"/>
                </a:solidFill>
              </a:rPr>
              <a:t>Average </a:t>
            </a:r>
            <a:r>
              <a:rPr lang="en-US" sz="3600" dirty="0" smtClean="0">
                <a:solidFill>
                  <a:schemeClr val="folHlink"/>
                </a:solidFill>
              </a:rPr>
              <a:t>Star</a:t>
            </a:r>
            <a:endParaRPr lang="en-US" sz="3600" dirty="0">
              <a:solidFill>
                <a:srgbClr val="C00000"/>
              </a:solidFill>
            </a:endParaRPr>
          </a:p>
        </p:txBody>
      </p:sp>
      <p:sp>
        <p:nvSpPr>
          <p:cNvPr id="3" name="Content Placeholder 2"/>
          <p:cNvSpPr>
            <a:spLocks noGrp="1"/>
          </p:cNvSpPr>
          <p:nvPr>
            <p:ph sz="half" idx="1"/>
          </p:nvPr>
        </p:nvSpPr>
        <p:spPr>
          <a:xfrm>
            <a:off x="457200" y="1219200"/>
            <a:ext cx="4343400" cy="4906963"/>
          </a:xfrm>
        </p:spPr>
        <p:txBody>
          <a:bodyPr>
            <a:noAutofit/>
          </a:bodyPr>
          <a:lstStyle/>
          <a:p>
            <a:pPr>
              <a:lnSpc>
                <a:spcPct val="170000"/>
              </a:lnSpc>
            </a:pPr>
            <a:r>
              <a:rPr lang="en-US" sz="2000" dirty="0">
                <a:solidFill>
                  <a:srgbClr val="C00000"/>
                </a:solidFill>
              </a:rPr>
              <a:t>Sunspots</a:t>
            </a:r>
          </a:p>
          <a:p>
            <a:pPr>
              <a:lnSpc>
                <a:spcPct val="170000"/>
              </a:lnSpc>
            </a:pPr>
            <a:r>
              <a:rPr lang="en-US" sz="2000" dirty="0" smtClean="0"/>
              <a:t>Areas of the Sun's surface that appear dark because they are cooler than surrounding areas are called   </a:t>
            </a:r>
            <a:r>
              <a:rPr lang="en-US" sz="2000" dirty="0" smtClean="0">
                <a:solidFill>
                  <a:srgbClr val="FF3399"/>
                </a:solidFill>
              </a:rPr>
              <a:t>sunspots</a:t>
            </a:r>
            <a:r>
              <a:rPr lang="en-US" sz="2000" dirty="0" smtClean="0"/>
              <a:t>      </a:t>
            </a:r>
          </a:p>
          <a:p>
            <a:pPr>
              <a:lnSpc>
                <a:spcPct val="170000"/>
              </a:lnSpc>
            </a:pPr>
            <a:r>
              <a:rPr lang="en-US" sz="2000" dirty="0" smtClean="0"/>
              <a:t>Using the movement of individual sunspots they found that the Sun rotates. </a:t>
            </a:r>
          </a:p>
          <a:p>
            <a:pPr>
              <a:lnSpc>
                <a:spcPct val="170000"/>
              </a:lnSpc>
            </a:pPr>
            <a:r>
              <a:rPr lang="en-US" sz="2000" dirty="0" smtClean="0"/>
              <a:t>Sunspot maximums occur about every 10 to 11 years.</a:t>
            </a:r>
          </a:p>
          <a:p>
            <a:pPr>
              <a:lnSpc>
                <a:spcPct val="170000"/>
              </a:lnSpc>
            </a:pPr>
            <a:endParaRPr lang="en-US" sz="2000" dirty="0"/>
          </a:p>
        </p:txBody>
      </p:sp>
      <p:sp>
        <p:nvSpPr>
          <p:cNvPr id="4" name="Content Placeholder 3"/>
          <p:cNvSpPr>
            <a:spLocks noGrp="1"/>
          </p:cNvSpPr>
          <p:nvPr>
            <p:ph sz="half" idx="2"/>
          </p:nvPr>
        </p:nvSpPr>
        <p:spPr>
          <a:xfrm>
            <a:off x="4648200" y="2133600"/>
            <a:ext cx="4343400" cy="4419600"/>
          </a:xfrm>
        </p:spPr>
        <p:txBody>
          <a:bodyPr>
            <a:noAutofit/>
          </a:bodyPr>
          <a:lstStyle/>
          <a:p>
            <a:pPr>
              <a:lnSpc>
                <a:spcPct val="170000"/>
              </a:lnSpc>
              <a:spcAft>
                <a:spcPct val="20000"/>
              </a:spcAft>
              <a:buFontTx/>
              <a:buChar char="•"/>
              <a:tabLst>
                <a:tab pos="228600" algn="l"/>
                <a:tab pos="1943100" algn="l"/>
              </a:tabLst>
            </a:pPr>
            <a:r>
              <a:rPr lang="en-US" sz="1600" b="0" dirty="0" smtClean="0">
                <a:solidFill>
                  <a:srgbClr val="C00000"/>
                </a:solidFill>
              </a:rPr>
              <a:t>The </a:t>
            </a:r>
            <a:r>
              <a:rPr lang="en-US" sz="1600" dirty="0" smtClean="0">
                <a:solidFill>
                  <a:srgbClr val="C00000"/>
                </a:solidFill>
              </a:rPr>
              <a:t>Prominences and Flares</a:t>
            </a:r>
          </a:p>
          <a:p>
            <a:pPr>
              <a:lnSpc>
                <a:spcPct val="170000"/>
              </a:lnSpc>
              <a:spcAft>
                <a:spcPct val="20000"/>
              </a:spcAft>
              <a:buFontTx/>
              <a:buChar char="•"/>
              <a:tabLst>
                <a:tab pos="228600" algn="l"/>
                <a:tab pos="1943100" algn="l"/>
              </a:tabLst>
            </a:pPr>
            <a:r>
              <a:rPr lang="en-US" sz="1600" dirty="0" smtClean="0"/>
              <a:t>intense magnetic fields associated with sunspots might cause prominences, which are huge, arching columns of gas. </a:t>
            </a:r>
          </a:p>
          <a:p>
            <a:pPr>
              <a:lnSpc>
                <a:spcPct val="170000"/>
              </a:lnSpc>
            </a:pPr>
            <a:r>
              <a:rPr lang="en-US" sz="1600" dirty="0" smtClean="0"/>
              <a:t>Some prominences blast material from the Sun into space at speeds ranging from 600 km/s to more than 1,000 km/s. </a:t>
            </a:r>
          </a:p>
          <a:p>
            <a:pPr>
              <a:lnSpc>
                <a:spcPct val="170000"/>
              </a:lnSpc>
            </a:pPr>
            <a:r>
              <a:rPr lang="en-US" sz="1600" dirty="0" smtClean="0"/>
              <a:t>Gases near a sunspot sometimes brighten suddenly, shooting outward at high speed. </a:t>
            </a:r>
          </a:p>
          <a:p>
            <a:pPr>
              <a:lnSpc>
                <a:spcPct val="170000"/>
              </a:lnSpc>
            </a:pPr>
            <a:r>
              <a:rPr lang="en-US" sz="1600" dirty="0" smtClean="0"/>
              <a:t>These violent eruptions are called solar flares. </a:t>
            </a:r>
          </a:p>
          <a:p>
            <a:pPr>
              <a:lnSpc>
                <a:spcPct val="170000"/>
              </a:lnSpc>
            </a:pPr>
            <a:endParaRPr lang="en-US" sz="1600" dirty="0" smtClean="0"/>
          </a:p>
        </p:txBody>
      </p:sp>
      <p:pic>
        <p:nvPicPr>
          <p:cNvPr id="6" name="Picture 6" descr="~AUT0017"/>
          <p:cNvPicPr>
            <a:picLocks noChangeAspect="1" noChangeArrowheads="1"/>
          </p:cNvPicPr>
          <p:nvPr/>
        </p:nvPicPr>
        <p:blipFill>
          <a:blip r:embed="rId3"/>
          <a:srcRect/>
          <a:stretch>
            <a:fillRect/>
          </a:stretch>
        </p:blipFill>
        <p:spPr>
          <a:xfrm>
            <a:off x="5926695" y="152400"/>
            <a:ext cx="3190801" cy="1905000"/>
          </a:xfrm>
          <a:prstGeom prst="rect">
            <a:avLst/>
          </a:prstGeom>
          <a:noFill/>
          <a:ln/>
        </p:spPr>
      </p:pic>
    </p:spTree>
    <p:extLst>
      <p:ext uri="{BB962C8B-B14F-4D97-AF65-F5344CB8AC3E}">
        <p14:creationId xmlns:p14="http://schemas.microsoft.com/office/powerpoint/2010/main" val="9367798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xfrm>
            <a:off x="685800" y="609600"/>
            <a:ext cx="4419600" cy="1143000"/>
          </a:xfrm>
        </p:spPr>
        <p:txBody>
          <a:bodyPr/>
          <a:lstStyle/>
          <a:p>
            <a:r>
              <a:rPr lang="en-US" sz="3600" b="1" dirty="0" smtClean="0">
                <a:solidFill>
                  <a:schemeClr val="tx1"/>
                </a:solidFill>
                <a:latin typeface="Comic Sans MS" pitchFamily="66" charset="0"/>
              </a:rPr>
              <a:t>Sun</a:t>
            </a:r>
            <a:endParaRPr lang="en-US" sz="3600" b="1" dirty="0">
              <a:solidFill>
                <a:schemeClr val="tx1"/>
              </a:solidFill>
              <a:latin typeface="Comic Sans MS" pitchFamily="66" charset="0"/>
            </a:endParaRPr>
          </a:p>
        </p:txBody>
      </p:sp>
      <p:sp>
        <p:nvSpPr>
          <p:cNvPr id="45059" name="Rectangle 3"/>
          <p:cNvSpPr>
            <a:spLocks noGrp="1" noChangeArrowheads="1"/>
          </p:cNvSpPr>
          <p:nvPr>
            <p:ph sz="half" idx="1"/>
          </p:nvPr>
        </p:nvSpPr>
        <p:spPr>
          <a:xfrm>
            <a:off x="228600" y="1905000"/>
            <a:ext cx="4191000" cy="4724400"/>
          </a:xfrm>
        </p:spPr>
        <p:txBody>
          <a:bodyPr>
            <a:normAutofit lnSpcReduction="10000"/>
          </a:bodyPr>
          <a:lstStyle/>
          <a:p>
            <a:pPr>
              <a:lnSpc>
                <a:spcPct val="150000"/>
              </a:lnSpc>
              <a:buFontTx/>
              <a:buNone/>
            </a:pPr>
            <a:r>
              <a:rPr lang="en-US" sz="2000" b="1" dirty="0">
                <a:latin typeface="Comic Sans MS" pitchFamily="66" charset="0"/>
              </a:rPr>
              <a:t>Very active w/</a:t>
            </a:r>
          </a:p>
          <a:p>
            <a:pPr>
              <a:lnSpc>
                <a:spcPct val="150000"/>
              </a:lnSpc>
            </a:pPr>
            <a:r>
              <a:rPr lang="en-US" sz="2000" b="1" dirty="0" smtClean="0">
                <a:latin typeface="Comic Sans MS" pitchFamily="66" charset="0"/>
              </a:rPr>
              <a:t>Prominences &amp; solar flares are </a:t>
            </a:r>
            <a:r>
              <a:rPr lang="en-US" sz="2000" b="1" dirty="0">
                <a:latin typeface="Comic Sans MS" pitchFamily="66" charset="0"/>
              </a:rPr>
              <a:t>solar storms caused by changes in magnetic field of sun</a:t>
            </a:r>
          </a:p>
          <a:p>
            <a:pPr>
              <a:lnSpc>
                <a:spcPct val="150000"/>
              </a:lnSpc>
            </a:pPr>
            <a:r>
              <a:rPr lang="en-US" sz="2000" b="1" dirty="0">
                <a:latin typeface="Comic Sans MS" pitchFamily="66" charset="0"/>
              </a:rPr>
              <a:t>(like bar magnet</a:t>
            </a:r>
            <a:r>
              <a:rPr lang="en-US" sz="2000" b="1" dirty="0" smtClean="0">
                <a:latin typeface="Comic Sans MS" pitchFamily="66" charset="0"/>
              </a:rPr>
              <a:t>)</a:t>
            </a:r>
          </a:p>
          <a:p>
            <a:pPr>
              <a:lnSpc>
                <a:spcPct val="150000"/>
              </a:lnSpc>
            </a:pPr>
            <a:r>
              <a:rPr lang="en-US" sz="1800" b="1" dirty="0" smtClean="0">
                <a:solidFill>
                  <a:srgbClr val="7030A0"/>
                </a:solidFill>
                <a:latin typeface="Comic Sans MS" pitchFamily="66" charset="0"/>
              </a:rPr>
              <a:t>Suns magnetic poles switch about every 11 years</a:t>
            </a:r>
          </a:p>
          <a:p>
            <a:pPr>
              <a:lnSpc>
                <a:spcPct val="150000"/>
              </a:lnSpc>
            </a:pPr>
            <a:r>
              <a:rPr lang="en-US" sz="2000" b="1" u="sng" dirty="0" smtClean="0">
                <a:solidFill>
                  <a:srgbClr val="FF0000"/>
                </a:solidFill>
                <a:latin typeface="Comic Sans MS" pitchFamily="66" charset="0"/>
              </a:rPr>
              <a:t>Compare inner &amp; outer planets</a:t>
            </a:r>
            <a:endParaRPr lang="en-US" sz="2000" b="1" u="sng" dirty="0">
              <a:solidFill>
                <a:srgbClr val="FF0000"/>
              </a:solidFill>
              <a:latin typeface="Comic Sans MS" pitchFamily="66" charset="0"/>
            </a:endParaRPr>
          </a:p>
        </p:txBody>
      </p:sp>
      <p:sp>
        <p:nvSpPr>
          <p:cNvPr id="45060" name="Rectangle 4"/>
          <p:cNvSpPr>
            <a:spLocks noGrp="1" noChangeArrowheads="1"/>
          </p:cNvSpPr>
          <p:nvPr>
            <p:ph sz="half" idx="2"/>
          </p:nvPr>
        </p:nvSpPr>
        <p:spPr>
          <a:xfrm>
            <a:off x="4191000" y="2706255"/>
            <a:ext cx="2760187" cy="3276600"/>
          </a:xfrm>
        </p:spPr>
        <p:txBody>
          <a:bodyPr>
            <a:noAutofit/>
          </a:bodyPr>
          <a:lstStyle/>
          <a:p>
            <a:pPr lvl="0">
              <a:lnSpc>
                <a:spcPct val="150000"/>
              </a:lnSpc>
            </a:pPr>
            <a:r>
              <a:rPr lang="en-US" sz="2000" b="1" dirty="0" smtClean="0">
                <a:solidFill>
                  <a:srgbClr val="7030A0"/>
                </a:solidFill>
              </a:rPr>
              <a:t>The </a:t>
            </a:r>
            <a:r>
              <a:rPr lang="en-US" sz="2000" b="1" dirty="0">
                <a:solidFill>
                  <a:srgbClr val="7030A0"/>
                </a:solidFill>
              </a:rPr>
              <a:t>star called the sun is changing and will burn out over a lifespan of approximately 10 billion years. </a:t>
            </a:r>
          </a:p>
          <a:p>
            <a:pPr>
              <a:lnSpc>
                <a:spcPct val="150000"/>
              </a:lnSpc>
            </a:pPr>
            <a:endParaRPr lang="en-US" sz="2000" b="1" dirty="0">
              <a:latin typeface="Trebuchet MS" pitchFamily="34" charset="0"/>
            </a:endParaRPr>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51187" y="2514600"/>
            <a:ext cx="2192813" cy="434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4"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12583" y="0"/>
            <a:ext cx="4131418" cy="2514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948911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4114800" cy="1143000"/>
          </a:xfrm>
        </p:spPr>
        <p:txBody>
          <a:bodyPr>
            <a:normAutofit/>
          </a:bodyPr>
          <a:lstStyle/>
          <a:p>
            <a:r>
              <a:rPr lang="en-US" dirty="0" smtClean="0">
                <a:solidFill>
                  <a:srgbClr val="C00000"/>
                </a:solidFill>
              </a:rPr>
              <a:t>CMEs</a:t>
            </a:r>
            <a:endParaRPr lang="en-US" dirty="0">
              <a:solidFill>
                <a:srgbClr val="C00000"/>
              </a:solidFill>
            </a:endParaRPr>
          </a:p>
        </p:txBody>
      </p:sp>
      <p:sp>
        <p:nvSpPr>
          <p:cNvPr id="3" name="Content Placeholder 2"/>
          <p:cNvSpPr>
            <a:spLocks noGrp="1"/>
          </p:cNvSpPr>
          <p:nvPr>
            <p:ph sz="half" idx="1"/>
          </p:nvPr>
        </p:nvSpPr>
        <p:spPr>
          <a:xfrm>
            <a:off x="457200" y="1295400"/>
            <a:ext cx="4038600" cy="5562600"/>
          </a:xfrm>
        </p:spPr>
        <p:txBody>
          <a:bodyPr>
            <a:normAutofit fontScale="62500" lnSpcReduction="20000"/>
          </a:bodyPr>
          <a:lstStyle/>
          <a:p>
            <a:pPr>
              <a:lnSpc>
                <a:spcPct val="170000"/>
              </a:lnSpc>
              <a:spcAft>
                <a:spcPct val="20000"/>
              </a:spcAft>
              <a:buFontTx/>
              <a:buChar char="•"/>
              <a:tabLst>
                <a:tab pos="228600" algn="l"/>
                <a:tab pos="1943100" algn="l"/>
              </a:tabLst>
            </a:pPr>
            <a:r>
              <a:rPr lang="en-US" dirty="0" smtClean="0"/>
              <a:t>Coronal mass ejections (CMEs) occur when large amounts of electrically-charged gas are ejected suddenly from the Sun's corona. </a:t>
            </a:r>
          </a:p>
          <a:p>
            <a:pPr>
              <a:lnSpc>
                <a:spcPct val="170000"/>
              </a:lnSpc>
              <a:spcAft>
                <a:spcPct val="20000"/>
              </a:spcAft>
              <a:buFontTx/>
              <a:buChar char="•"/>
              <a:tabLst>
                <a:tab pos="228600" algn="l"/>
                <a:tab pos="1943100" algn="l"/>
              </a:tabLst>
            </a:pPr>
            <a:r>
              <a:rPr lang="en-US" dirty="0" smtClean="0"/>
              <a:t>CMEs can damage satellites in orbit around Earth. </a:t>
            </a:r>
          </a:p>
          <a:p>
            <a:r>
              <a:rPr lang="en-US" dirty="0" smtClean="0"/>
              <a:t>They also can interfere with radio and power distribution equipment</a:t>
            </a:r>
          </a:p>
          <a:p>
            <a:r>
              <a:rPr lang="en-US" dirty="0" smtClean="0"/>
              <a:t>High energy particles contained in CMEs and the solar wind are carried past Earth's magnetic field. </a:t>
            </a:r>
          </a:p>
          <a:p>
            <a:r>
              <a:rPr lang="en-US" dirty="0" smtClean="0"/>
              <a:t>This generates electric currents that flow toward Earth's poles.</a:t>
            </a:r>
          </a:p>
          <a:p>
            <a:pPr>
              <a:lnSpc>
                <a:spcPct val="170000"/>
              </a:lnSpc>
              <a:spcAft>
                <a:spcPct val="20000"/>
              </a:spcAft>
              <a:buFontTx/>
              <a:buChar char="•"/>
              <a:tabLst>
                <a:tab pos="228600" algn="l"/>
                <a:tab pos="1943100" algn="l"/>
              </a:tabLst>
            </a:pPr>
            <a:endParaRPr lang="en-US" dirty="0" smtClean="0"/>
          </a:p>
          <a:p>
            <a:endParaRPr lang="en-US" dirty="0"/>
          </a:p>
        </p:txBody>
      </p:sp>
      <p:sp>
        <p:nvSpPr>
          <p:cNvPr id="4" name="Content Placeholder 3"/>
          <p:cNvSpPr>
            <a:spLocks noGrp="1"/>
          </p:cNvSpPr>
          <p:nvPr>
            <p:ph sz="half" idx="2"/>
          </p:nvPr>
        </p:nvSpPr>
        <p:spPr>
          <a:xfrm>
            <a:off x="4648200" y="3048000"/>
            <a:ext cx="4495800" cy="3810000"/>
          </a:xfrm>
        </p:spPr>
        <p:txBody>
          <a:bodyPr>
            <a:normAutofit fontScale="62500" lnSpcReduction="20000"/>
          </a:bodyPr>
          <a:lstStyle/>
          <a:p>
            <a:r>
              <a:rPr lang="en-US" dirty="0" smtClean="0"/>
              <a:t>CMEs often cause auroras</a:t>
            </a:r>
          </a:p>
          <a:p>
            <a:r>
              <a:rPr lang="en-US" b="0" dirty="0" smtClean="0"/>
              <a:t>These electric currents ionize gases in Earth's atmosphere</a:t>
            </a:r>
          </a:p>
          <a:p>
            <a:r>
              <a:rPr lang="en-US" dirty="0" smtClean="0">
                <a:solidFill>
                  <a:prstClr val="black"/>
                </a:solidFill>
              </a:rPr>
              <a:t>When </a:t>
            </a:r>
            <a:r>
              <a:rPr lang="en-US" dirty="0">
                <a:solidFill>
                  <a:prstClr val="black"/>
                </a:solidFill>
              </a:rPr>
              <a:t>these ions recombine with electrons, they produce the light of an aurora</a:t>
            </a:r>
            <a:endParaRPr lang="en-US" dirty="0" smtClean="0"/>
          </a:p>
          <a:p>
            <a:endParaRPr lang="en-US" dirty="0" smtClean="0"/>
          </a:p>
          <a:p>
            <a:endParaRPr lang="en-US" dirty="0"/>
          </a:p>
        </p:txBody>
      </p:sp>
      <p:pic>
        <p:nvPicPr>
          <p:cNvPr id="5" name="Picture 10" descr="im37 aurora borealis"/>
          <p:cNvPicPr>
            <a:picLocks noChangeAspect="1" noChangeArrowheads="1"/>
          </p:cNvPicPr>
          <p:nvPr/>
        </p:nvPicPr>
        <p:blipFill>
          <a:blip r:embed="rId3"/>
          <a:srcRect/>
          <a:stretch>
            <a:fillRect/>
          </a:stretch>
        </p:blipFill>
        <p:spPr bwMode="auto">
          <a:xfrm>
            <a:off x="4343400" y="0"/>
            <a:ext cx="4572000" cy="3057525"/>
          </a:xfrm>
          <a:prstGeom prst="rect">
            <a:avLst/>
          </a:prstGeom>
          <a:noFill/>
        </p:spPr>
      </p:pic>
    </p:spTree>
    <p:extLst>
      <p:ext uri="{BB962C8B-B14F-4D97-AF65-F5344CB8AC3E}">
        <p14:creationId xmlns:p14="http://schemas.microsoft.com/office/powerpoint/2010/main" val="392032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ou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chemeClr val="folHlink"/>
                </a:solidFill>
              </a:rPr>
              <a:t>Space Weather &amp; Generating Energy</a:t>
            </a:r>
            <a:endParaRPr lang="en-US" dirty="0"/>
          </a:p>
        </p:txBody>
      </p:sp>
      <p:sp>
        <p:nvSpPr>
          <p:cNvPr id="3" name="Content Placeholder 2"/>
          <p:cNvSpPr>
            <a:spLocks noGrp="1"/>
          </p:cNvSpPr>
          <p:nvPr>
            <p:ph idx="1"/>
          </p:nvPr>
        </p:nvSpPr>
        <p:spPr/>
        <p:txBody>
          <a:bodyPr>
            <a:normAutofit fontScale="92500" lnSpcReduction="20000"/>
          </a:bodyPr>
          <a:lstStyle/>
          <a:p>
            <a:pPr>
              <a:lnSpc>
                <a:spcPct val="90000"/>
              </a:lnSpc>
              <a:spcAft>
                <a:spcPct val="20000"/>
              </a:spcAft>
              <a:buFontTx/>
              <a:buChar char="•"/>
              <a:tabLst>
                <a:tab pos="228600" algn="l"/>
                <a:tab pos="1943100" algn="l"/>
              </a:tabLst>
            </a:pPr>
            <a:r>
              <a:rPr lang="en-US" dirty="0" smtClean="0"/>
              <a:t>Mass can be converted into energy. </a:t>
            </a:r>
          </a:p>
          <a:p>
            <a:pPr>
              <a:lnSpc>
                <a:spcPct val="90000"/>
              </a:lnSpc>
              <a:spcAft>
                <a:spcPct val="20000"/>
              </a:spcAft>
              <a:buFontTx/>
              <a:buChar char="•"/>
              <a:tabLst>
                <a:tab pos="228600" algn="l"/>
                <a:tab pos="1943100" algn="l"/>
              </a:tabLst>
            </a:pPr>
            <a:r>
              <a:rPr lang="en-US" dirty="0" smtClean="0"/>
              <a:t>This was stated as the famous equation </a:t>
            </a:r>
            <a:r>
              <a:rPr lang="en-US" i="1" dirty="0" smtClean="0"/>
              <a:t>E</a:t>
            </a:r>
            <a:r>
              <a:rPr lang="en-US" dirty="0" smtClean="0"/>
              <a:t>=</a:t>
            </a:r>
            <a:r>
              <a:rPr lang="en-US" i="1" dirty="0" smtClean="0"/>
              <a:t>mc</a:t>
            </a:r>
            <a:r>
              <a:rPr lang="en-US" i="1" baseline="30000" dirty="0" smtClean="0"/>
              <a:t>2</a:t>
            </a:r>
            <a:r>
              <a:rPr lang="en-US" dirty="0" smtClean="0"/>
              <a:t>. </a:t>
            </a:r>
          </a:p>
          <a:p>
            <a:pPr>
              <a:lnSpc>
                <a:spcPct val="90000"/>
              </a:lnSpc>
              <a:spcAft>
                <a:spcPct val="20000"/>
              </a:spcAft>
              <a:buFontTx/>
              <a:buChar char="•"/>
              <a:tabLst>
                <a:tab pos="228600" algn="l"/>
                <a:tab pos="1943100" algn="l"/>
              </a:tabLst>
            </a:pPr>
            <a:r>
              <a:rPr lang="en-US" dirty="0" smtClean="0"/>
              <a:t>In this equation, </a:t>
            </a:r>
            <a:r>
              <a:rPr lang="en-US" i="1" dirty="0" smtClean="0"/>
              <a:t>E</a:t>
            </a:r>
            <a:r>
              <a:rPr lang="en-US" dirty="0" smtClean="0"/>
              <a:t> is the energy produced, </a:t>
            </a:r>
            <a:r>
              <a:rPr lang="en-US" i="1" dirty="0" smtClean="0"/>
              <a:t>m</a:t>
            </a:r>
            <a:r>
              <a:rPr lang="en-US" dirty="0" smtClean="0"/>
              <a:t> is the mass, and </a:t>
            </a:r>
            <a:r>
              <a:rPr lang="en-US" i="1" dirty="0" smtClean="0"/>
              <a:t>c</a:t>
            </a:r>
            <a:r>
              <a:rPr lang="en-US" dirty="0" smtClean="0"/>
              <a:t> is the speed of light. </a:t>
            </a:r>
          </a:p>
          <a:p>
            <a:r>
              <a:rPr lang="en-US" dirty="0"/>
              <a:t>The small amount of mass "lost" when hydrogen atoms fuse to form a helium atom is converted to large amount of </a:t>
            </a:r>
            <a:r>
              <a:rPr lang="en-US" dirty="0" smtClean="0"/>
              <a:t>energy</a:t>
            </a:r>
          </a:p>
          <a:p>
            <a:r>
              <a:rPr lang="en-US" dirty="0" smtClean="0">
                <a:ea typeface="Calibri"/>
                <a:cs typeface="Times New Roman"/>
              </a:rPr>
              <a:t>Nuclear </a:t>
            </a:r>
            <a:r>
              <a:rPr lang="en-US" dirty="0">
                <a:ea typeface="Calibri"/>
                <a:cs typeface="Times New Roman"/>
              </a:rPr>
              <a:t>Fusion processes in the center of the sun release the energy that ultimately reaches Earth as radiation. </a:t>
            </a:r>
          </a:p>
          <a:p>
            <a:endParaRPr lang="en-US" dirty="0"/>
          </a:p>
          <a:p>
            <a:endParaRPr lang="en-US" dirty="0"/>
          </a:p>
        </p:txBody>
      </p:sp>
      <p:sp>
        <p:nvSpPr>
          <p:cNvPr id="4" name="Content Placeholder 3"/>
          <p:cNvSpPr>
            <a:spLocks noGrp="1"/>
          </p:cNvSpPr>
          <p:nvPr>
            <p:ph sz="half" idx="4294967295"/>
          </p:nvPr>
        </p:nvSpPr>
        <p:spPr>
          <a:xfrm>
            <a:off x="5105400" y="1600200"/>
            <a:ext cx="4038600" cy="4525963"/>
          </a:xfrm>
        </p:spPr>
        <p:txBody>
          <a:bodyPr>
            <a:normAutofit/>
          </a:bodyPr>
          <a:lstStyle/>
          <a:p>
            <a:endParaRPr lang="en-US" dirty="0"/>
          </a:p>
          <a:p>
            <a:endParaRPr lang="en-US" dirty="0"/>
          </a:p>
        </p:txBody>
      </p:sp>
    </p:spTree>
    <p:extLst>
      <p:ext uri="{BB962C8B-B14F-4D97-AF65-F5344CB8AC3E}">
        <p14:creationId xmlns:p14="http://schemas.microsoft.com/office/powerpoint/2010/main" val="146282503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a:ea typeface="Calibri"/>
                <a:cs typeface="Times New Roman"/>
              </a:rPr>
              <a:t>The sun’s radiation varies due to sudden solar flares (“space weather”), the 11-year sunspot cycle, and non-cyclic variations over centuries</a:t>
            </a:r>
            <a:endParaRPr lang="en-US" sz="2800" b="1" dirty="0"/>
          </a:p>
        </p:txBody>
      </p:sp>
      <p:sp>
        <p:nvSpPr>
          <p:cNvPr id="3" name="Content Placeholder 2"/>
          <p:cNvSpPr>
            <a:spLocks noGrp="1"/>
          </p:cNvSpPr>
          <p:nvPr>
            <p:ph sz="half" idx="1"/>
          </p:nvPr>
        </p:nvSpPr>
        <p:spPr>
          <a:xfrm>
            <a:off x="228600" y="1600201"/>
            <a:ext cx="4267200" cy="2057400"/>
          </a:xfrm>
        </p:spPr>
        <p:txBody>
          <a:bodyPr>
            <a:normAutofit fontScale="92500"/>
          </a:bodyPr>
          <a:lstStyle/>
          <a:p>
            <a:pPr>
              <a:lnSpc>
                <a:spcPct val="160000"/>
              </a:lnSpc>
            </a:pPr>
            <a:r>
              <a:rPr lang="en-US" dirty="0" smtClean="0">
                <a:ea typeface="Calibri"/>
                <a:cs typeface="Times New Roman"/>
              </a:rPr>
              <a:t>It takes  </a:t>
            </a:r>
            <a:r>
              <a:rPr lang="en-US" dirty="0">
                <a:ea typeface="Calibri"/>
                <a:cs typeface="Times New Roman"/>
              </a:rPr>
              <a:t>from 1 – 5 days for a </a:t>
            </a:r>
            <a:r>
              <a:rPr lang="en-US" dirty="0" smtClean="0">
                <a:ea typeface="Calibri"/>
                <a:cs typeface="Times New Roman"/>
              </a:rPr>
              <a:t>CME </a:t>
            </a:r>
            <a:r>
              <a:rPr lang="en-US" dirty="0">
                <a:ea typeface="Calibri"/>
                <a:cs typeface="Times New Roman"/>
              </a:rPr>
              <a:t>aimed in our </a:t>
            </a:r>
            <a:r>
              <a:rPr lang="en-US" dirty="0" smtClean="0">
                <a:ea typeface="Calibri"/>
                <a:cs typeface="Times New Roman"/>
              </a:rPr>
              <a:t>direction to </a:t>
            </a:r>
            <a:r>
              <a:rPr lang="en-US" dirty="0">
                <a:ea typeface="Calibri"/>
                <a:cs typeface="Times New Roman"/>
              </a:rPr>
              <a:t>reach Earth. </a:t>
            </a:r>
            <a:endParaRPr lang="en-US" dirty="0"/>
          </a:p>
        </p:txBody>
      </p:sp>
      <p:sp>
        <p:nvSpPr>
          <p:cNvPr id="4" name="Content Placeholder 3"/>
          <p:cNvSpPr>
            <a:spLocks noGrp="1"/>
          </p:cNvSpPr>
          <p:nvPr>
            <p:ph sz="half" idx="2"/>
          </p:nvPr>
        </p:nvSpPr>
        <p:spPr>
          <a:xfrm>
            <a:off x="4495800" y="1600200"/>
            <a:ext cx="4495800" cy="4525963"/>
          </a:xfrm>
        </p:spPr>
        <p:txBody>
          <a:bodyPr>
            <a:normAutofit fontScale="92500"/>
          </a:bodyPr>
          <a:lstStyle/>
          <a:p>
            <a:r>
              <a:rPr lang="en-US" dirty="0">
                <a:ea typeface="Calibri"/>
                <a:cs typeface="Times New Roman"/>
              </a:rPr>
              <a:t>The </a:t>
            </a:r>
            <a:r>
              <a:rPr lang="en-US" u="sng" dirty="0">
                <a:solidFill>
                  <a:srgbClr val="0000FF"/>
                </a:solidFill>
                <a:ea typeface="Calibri"/>
                <a:cs typeface="Times New Roman"/>
                <a:hlinkClick r:id="rId2"/>
              </a:rPr>
              <a:t>solar wind</a:t>
            </a:r>
            <a:r>
              <a:rPr lang="en-US" b="1" u="sng" dirty="0">
                <a:solidFill>
                  <a:schemeClr val="accent1">
                    <a:lumMod val="60000"/>
                    <a:lumOff val="40000"/>
                  </a:schemeClr>
                </a:solidFill>
                <a:ea typeface="Calibri"/>
                <a:cs typeface="Times New Roman"/>
              </a:rPr>
              <a:t>, solar flares,  </a:t>
            </a:r>
            <a:r>
              <a:rPr lang="en-US" dirty="0">
                <a:ea typeface="Calibri"/>
                <a:cs typeface="Times New Roman"/>
              </a:rPr>
              <a:t>and </a:t>
            </a:r>
            <a:r>
              <a:rPr lang="en-US" b="1" u="sng" dirty="0">
                <a:solidFill>
                  <a:schemeClr val="accent1">
                    <a:lumMod val="60000"/>
                    <a:lumOff val="40000"/>
                  </a:schemeClr>
                </a:solidFill>
                <a:ea typeface="Calibri"/>
                <a:cs typeface="Times New Roman"/>
              </a:rPr>
              <a:t>CMEs </a:t>
            </a:r>
            <a:r>
              <a:rPr lang="en-US" dirty="0">
                <a:ea typeface="Calibri"/>
                <a:cs typeface="Times New Roman"/>
              </a:rPr>
              <a:t>bring an increase in radiation to astronauts and electronics in space. </a:t>
            </a:r>
            <a:endParaRPr lang="en-US" dirty="0" smtClean="0">
              <a:ea typeface="Calibri"/>
              <a:cs typeface="Times New Roman"/>
            </a:endParaRPr>
          </a:p>
          <a:p>
            <a:r>
              <a:rPr lang="en-US" dirty="0" smtClean="0">
                <a:ea typeface="Calibri"/>
                <a:cs typeface="Times New Roman"/>
              </a:rPr>
              <a:t>The </a:t>
            </a:r>
            <a:r>
              <a:rPr lang="en-US" dirty="0">
                <a:ea typeface="Calibri"/>
                <a:cs typeface="Times New Roman"/>
              </a:rPr>
              <a:t>sudden increase in power can damage sensitive electronic equipment. Power transformers can overload, causing long-lasting blackouts</a:t>
            </a:r>
          </a:p>
          <a:p>
            <a:endParaRPr lang="en-US" dirty="0"/>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04894" y="3599568"/>
            <a:ext cx="2113114" cy="17947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3505200"/>
            <a:ext cx="1889125" cy="1889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13912" y="5263292"/>
            <a:ext cx="2381963" cy="15847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1581710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37791" y="139148"/>
            <a:ext cx="1958009" cy="2375452"/>
          </a:xfrm>
        </p:spPr>
        <p:txBody>
          <a:bodyPr>
            <a:normAutofit/>
          </a:bodyPr>
          <a:lstStyle/>
          <a:p>
            <a:pPr lvl="0"/>
            <a:r>
              <a:rPr lang="en-US" sz="2700" dirty="0">
                <a:ea typeface="Calibri"/>
                <a:cs typeface="Times New Roman"/>
              </a:rPr>
              <a:t>T</a:t>
            </a:r>
            <a:r>
              <a:rPr lang="en-US" sz="2700" dirty="0" smtClean="0">
                <a:ea typeface="Calibri"/>
                <a:cs typeface="Times New Roman"/>
              </a:rPr>
              <a:t>he 11-year </a:t>
            </a:r>
            <a:r>
              <a:rPr lang="en-US" sz="2700" dirty="0">
                <a:ea typeface="Calibri"/>
                <a:cs typeface="Times New Roman"/>
              </a:rPr>
              <a:t>sunspot </a:t>
            </a:r>
            <a:r>
              <a:rPr lang="en-US" sz="2700" dirty="0" smtClean="0">
                <a:ea typeface="Calibri"/>
                <a:cs typeface="Times New Roman"/>
              </a:rPr>
              <a:t>cycle</a:t>
            </a:r>
            <a:endParaRPr lang="en-US" dirty="0"/>
          </a:p>
        </p:txBody>
      </p:sp>
      <p:sp>
        <p:nvSpPr>
          <p:cNvPr id="3" name="Content Placeholder 2"/>
          <p:cNvSpPr>
            <a:spLocks noGrp="1"/>
          </p:cNvSpPr>
          <p:nvPr>
            <p:ph sz="half" idx="1"/>
          </p:nvPr>
        </p:nvSpPr>
        <p:spPr>
          <a:xfrm>
            <a:off x="99391" y="2743200"/>
            <a:ext cx="4548809" cy="3382963"/>
          </a:xfrm>
        </p:spPr>
        <p:txBody>
          <a:bodyPr>
            <a:noAutofit/>
          </a:bodyPr>
          <a:lstStyle/>
          <a:p>
            <a:pPr>
              <a:lnSpc>
                <a:spcPct val="170000"/>
              </a:lnSpc>
            </a:pPr>
            <a:r>
              <a:rPr lang="en-US" sz="2000" dirty="0" smtClean="0">
                <a:ea typeface="Calibri"/>
                <a:cs typeface="Times New Roman"/>
              </a:rPr>
              <a:t>can </a:t>
            </a:r>
            <a:r>
              <a:rPr lang="en-US" sz="2000" dirty="0">
                <a:ea typeface="Calibri"/>
                <a:cs typeface="Times New Roman"/>
              </a:rPr>
              <a:t>affect the intensity of the sunlight that reaches Earth’s surface. </a:t>
            </a:r>
            <a:endParaRPr lang="en-US" sz="2000" dirty="0" smtClean="0">
              <a:ea typeface="Calibri"/>
              <a:cs typeface="Times New Roman"/>
            </a:endParaRPr>
          </a:p>
          <a:p>
            <a:pPr>
              <a:lnSpc>
                <a:spcPct val="170000"/>
              </a:lnSpc>
            </a:pPr>
            <a:r>
              <a:rPr lang="en-US" sz="2000" dirty="0" smtClean="0">
                <a:ea typeface="Calibri"/>
                <a:cs typeface="Times New Roman"/>
              </a:rPr>
              <a:t>can </a:t>
            </a:r>
            <a:r>
              <a:rPr lang="en-US" sz="2000" dirty="0">
                <a:ea typeface="Calibri"/>
                <a:cs typeface="Times New Roman"/>
              </a:rPr>
              <a:t>cause either warming </a:t>
            </a:r>
            <a:r>
              <a:rPr lang="en-US" sz="2000" dirty="0" smtClean="0">
                <a:ea typeface="Calibri"/>
                <a:cs typeface="Times New Roman"/>
              </a:rPr>
              <a:t>or cooling.</a:t>
            </a:r>
          </a:p>
          <a:p>
            <a:pPr>
              <a:lnSpc>
                <a:spcPct val="170000"/>
              </a:lnSpc>
            </a:pPr>
            <a:r>
              <a:rPr lang="en-US" sz="2000" dirty="0" smtClean="0">
                <a:ea typeface="Calibri"/>
                <a:cs typeface="Times New Roman"/>
              </a:rPr>
              <a:t>The </a:t>
            </a:r>
            <a:r>
              <a:rPr lang="en-US" sz="2000" dirty="0">
                <a:ea typeface="Calibri"/>
                <a:cs typeface="Times New Roman"/>
              </a:rPr>
              <a:t>sun follows a natural </a:t>
            </a:r>
            <a:r>
              <a:rPr lang="en-US" sz="2000" b="1" u="sng" dirty="0">
                <a:ea typeface="Calibri"/>
                <a:cs typeface="Times New Roman"/>
              </a:rPr>
              <a:t>11-year cycle </a:t>
            </a:r>
            <a:r>
              <a:rPr lang="en-US" sz="2000" dirty="0">
                <a:ea typeface="Calibri"/>
                <a:cs typeface="Times New Roman"/>
              </a:rPr>
              <a:t>of small ups and downs in </a:t>
            </a:r>
            <a:r>
              <a:rPr lang="en-US" sz="2000" dirty="0" smtClean="0">
                <a:ea typeface="Calibri"/>
                <a:cs typeface="Times New Roman"/>
              </a:rPr>
              <a:t>intensity</a:t>
            </a:r>
          </a:p>
          <a:p>
            <a:pPr>
              <a:lnSpc>
                <a:spcPct val="170000"/>
              </a:lnSpc>
            </a:pPr>
            <a:r>
              <a:rPr lang="en-US" sz="2000" dirty="0" smtClean="0">
                <a:ea typeface="Calibri"/>
                <a:cs typeface="Times New Roman"/>
              </a:rPr>
              <a:t>The </a:t>
            </a:r>
            <a:r>
              <a:rPr lang="en-US" sz="2000" dirty="0">
                <a:ea typeface="Calibri"/>
                <a:cs typeface="Times New Roman"/>
              </a:rPr>
              <a:t>effect on Earth’s climate is small</a:t>
            </a:r>
            <a:r>
              <a:rPr lang="en-US" sz="2000" dirty="0" smtClean="0">
                <a:ea typeface="Calibri"/>
                <a:cs typeface="Times New Roman"/>
              </a:rPr>
              <a:t>.?</a:t>
            </a:r>
            <a:endParaRPr lang="en-US" sz="2000" dirty="0"/>
          </a:p>
        </p:txBody>
      </p:sp>
      <p:sp>
        <p:nvSpPr>
          <p:cNvPr id="4" name="Content Placeholder 3"/>
          <p:cNvSpPr>
            <a:spLocks noGrp="1"/>
          </p:cNvSpPr>
          <p:nvPr>
            <p:ph sz="half" idx="2"/>
          </p:nvPr>
        </p:nvSpPr>
        <p:spPr>
          <a:xfrm>
            <a:off x="4648200" y="304800"/>
            <a:ext cx="4038600" cy="5821363"/>
          </a:xfrm>
        </p:spPr>
        <p:txBody>
          <a:bodyPr>
            <a:normAutofit/>
          </a:bodyPr>
          <a:lstStyle/>
          <a:p>
            <a:pPr>
              <a:lnSpc>
                <a:spcPct val="170000"/>
              </a:lnSpc>
            </a:pPr>
            <a:r>
              <a:rPr lang="en-US" sz="1600" dirty="0">
                <a:latin typeface="Malgun Gothic" panose="020B0503020000020004" pitchFamily="34" charset="-127"/>
                <a:ea typeface="Malgun Gothic" panose="020B0503020000020004" pitchFamily="34" charset="-127"/>
                <a:cs typeface="Times New Roman"/>
              </a:rPr>
              <a:t>Changes in the sun’s intensity have influenced Earth’s climate in the past and  appear to be the primary cause of past </a:t>
            </a:r>
            <a:r>
              <a:rPr lang="en-US" sz="1600" u="sng" dirty="0">
                <a:solidFill>
                  <a:srgbClr val="0000FF"/>
                </a:solidFill>
                <a:latin typeface="Malgun Gothic" panose="020B0503020000020004" pitchFamily="34" charset="-127"/>
                <a:ea typeface="Malgun Gothic" panose="020B0503020000020004" pitchFamily="34" charset="-127"/>
                <a:cs typeface="Times New Roman"/>
                <a:hlinkClick r:id="rId2"/>
              </a:rPr>
              <a:t>cycles</a:t>
            </a:r>
            <a:r>
              <a:rPr lang="en-US" sz="1600" dirty="0">
                <a:latin typeface="Malgun Gothic" panose="020B0503020000020004" pitchFamily="34" charset="-127"/>
                <a:ea typeface="Malgun Gothic" panose="020B0503020000020004" pitchFamily="34" charset="-127"/>
                <a:cs typeface="Times New Roman"/>
              </a:rPr>
              <a:t> of ice ages, as well as shorter interglacial periods (periods between ice ages) of relatively warmer temperatures.</a:t>
            </a:r>
            <a:r>
              <a:rPr lang="en-US" sz="1600" baseline="30000" dirty="0">
                <a:latin typeface="Malgun Gothic" panose="020B0503020000020004" pitchFamily="34" charset="-127"/>
                <a:ea typeface="Malgun Gothic" panose="020B0503020000020004" pitchFamily="34" charset="-127"/>
                <a:cs typeface="Times New Roman"/>
              </a:rPr>
              <a:t>.</a:t>
            </a:r>
            <a:r>
              <a:rPr lang="en-US" sz="1600" dirty="0">
                <a:latin typeface="Malgun Gothic" panose="020B0503020000020004" pitchFamily="34" charset="-127"/>
                <a:ea typeface="Malgun Gothic" panose="020B0503020000020004" pitchFamily="34" charset="-127"/>
                <a:cs typeface="Times New Roman"/>
              </a:rPr>
              <a:t> </a:t>
            </a:r>
            <a:endParaRPr lang="en-US" sz="1600" dirty="0" smtClean="0">
              <a:latin typeface="Malgun Gothic" panose="020B0503020000020004" pitchFamily="34" charset="-127"/>
              <a:ea typeface="Malgun Gothic" panose="020B0503020000020004" pitchFamily="34" charset="-127"/>
              <a:cs typeface="Times New Roman"/>
            </a:endParaRPr>
          </a:p>
          <a:p>
            <a:pPr>
              <a:lnSpc>
                <a:spcPct val="170000"/>
              </a:lnSpc>
            </a:pPr>
            <a:r>
              <a:rPr lang="en-US" sz="1600" dirty="0" smtClean="0">
                <a:latin typeface="Malgun Gothic" panose="020B0503020000020004" pitchFamily="34" charset="-127"/>
                <a:ea typeface="Malgun Gothic" panose="020B0503020000020004" pitchFamily="34" charset="-127"/>
                <a:cs typeface="Times New Roman"/>
              </a:rPr>
              <a:t>Low </a:t>
            </a:r>
            <a:r>
              <a:rPr lang="en-US" sz="1600" dirty="0">
                <a:latin typeface="Malgun Gothic" panose="020B0503020000020004" pitchFamily="34" charset="-127"/>
                <a:ea typeface="Malgun Gothic" panose="020B0503020000020004" pitchFamily="34" charset="-127"/>
                <a:cs typeface="Times New Roman"/>
              </a:rPr>
              <a:t>solar activity  between 1645 to 1715 may have caused the so-called “Little Ice Age” between the 17th and 19th centuries</a:t>
            </a:r>
          </a:p>
          <a:p>
            <a:endParaRPr lang="en-US" sz="1600" dirty="0">
              <a:latin typeface="Malgun Gothic" panose="020B0503020000020004" pitchFamily="34" charset="-127"/>
              <a:ea typeface="Malgun Gothic" panose="020B0503020000020004" pitchFamily="34" charset="-127"/>
            </a:endParaRPr>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391" y="152400"/>
            <a:ext cx="2438400" cy="2543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052361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533400"/>
            <a:ext cx="8153400" cy="59216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3775584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000" b="1" dirty="0">
                <a:ea typeface="Calibri"/>
                <a:cs typeface="Times New Roman"/>
              </a:rPr>
              <a:t>Use mathematical or computational representations to predict the motion of orbiting objects in the solar system. </a:t>
            </a:r>
            <a:br>
              <a:rPr lang="en-US" sz="2000" b="1" dirty="0">
                <a:ea typeface="Calibri"/>
                <a:cs typeface="Times New Roman"/>
              </a:rPr>
            </a:br>
            <a:endParaRPr lang="en-US" sz="2000" b="1" dirty="0"/>
          </a:p>
        </p:txBody>
      </p:sp>
      <p:sp>
        <p:nvSpPr>
          <p:cNvPr id="3" name="Content Placeholder 2"/>
          <p:cNvSpPr>
            <a:spLocks noGrp="1"/>
          </p:cNvSpPr>
          <p:nvPr>
            <p:ph sz="half" idx="1"/>
          </p:nvPr>
        </p:nvSpPr>
        <p:spPr>
          <a:xfrm>
            <a:off x="228601" y="1219200"/>
            <a:ext cx="4982958" cy="5334000"/>
          </a:xfrm>
        </p:spPr>
        <p:txBody>
          <a:bodyPr>
            <a:noAutofit/>
          </a:bodyPr>
          <a:lstStyle/>
          <a:p>
            <a:pPr>
              <a:lnSpc>
                <a:spcPct val="170000"/>
              </a:lnSpc>
              <a:spcBef>
                <a:spcPts val="0"/>
              </a:spcBef>
              <a:spcAft>
                <a:spcPts val="1000"/>
              </a:spcAft>
            </a:pPr>
            <a:r>
              <a:rPr lang="en-US" sz="1400" dirty="0" err="1" smtClean="0">
                <a:latin typeface="Malgun Gothic" panose="020B0503020000020004" pitchFamily="34" charset="-127"/>
                <a:ea typeface="Malgun Gothic" panose="020B0503020000020004" pitchFamily="34" charset="-127"/>
                <a:cs typeface="Times New Roman"/>
              </a:rPr>
              <a:t>Kepler’s</a:t>
            </a:r>
            <a:r>
              <a:rPr lang="en-US" sz="1400" dirty="0" smtClean="0">
                <a:latin typeface="Malgun Gothic" panose="020B0503020000020004" pitchFamily="34" charset="-127"/>
                <a:ea typeface="Malgun Gothic" panose="020B0503020000020004" pitchFamily="34" charset="-127"/>
                <a:cs typeface="Times New Roman"/>
              </a:rPr>
              <a:t> </a:t>
            </a:r>
            <a:r>
              <a:rPr lang="en-US" sz="1400" dirty="0">
                <a:latin typeface="Malgun Gothic" panose="020B0503020000020004" pitchFamily="34" charset="-127"/>
                <a:ea typeface="Malgun Gothic" panose="020B0503020000020004" pitchFamily="34" charset="-127"/>
                <a:cs typeface="Times New Roman"/>
              </a:rPr>
              <a:t>laws describe common features of the motions of orbiting objects, including their elliptical paths around the sun. Orbits may change due to the gravitational effects from, or collisions with, other objects in the solar system. </a:t>
            </a:r>
          </a:p>
          <a:p>
            <a:pPr>
              <a:lnSpc>
                <a:spcPct val="170000"/>
              </a:lnSpc>
            </a:pPr>
            <a:r>
              <a:rPr lang="en-US" sz="1400" dirty="0" smtClean="0">
                <a:latin typeface="Malgun Gothic" panose="020B0503020000020004" pitchFamily="34" charset="-127"/>
                <a:ea typeface="Malgun Gothic" panose="020B0503020000020004" pitchFamily="34" charset="-127"/>
                <a:cs typeface="Times New Roman"/>
              </a:rPr>
              <a:t>Newtonian </a:t>
            </a:r>
            <a:r>
              <a:rPr lang="en-US" sz="1400" dirty="0">
                <a:latin typeface="Malgun Gothic" panose="020B0503020000020004" pitchFamily="34" charset="-127"/>
                <a:ea typeface="Malgun Gothic" panose="020B0503020000020004" pitchFamily="34" charset="-127"/>
                <a:cs typeface="Times New Roman"/>
              </a:rPr>
              <a:t>gravitational laws </a:t>
            </a:r>
            <a:r>
              <a:rPr lang="en-US" sz="1400" dirty="0" smtClean="0">
                <a:latin typeface="Malgun Gothic" panose="020B0503020000020004" pitchFamily="34" charset="-127"/>
                <a:ea typeface="Malgun Gothic" panose="020B0503020000020004" pitchFamily="34" charset="-127"/>
                <a:cs typeface="Times New Roman"/>
              </a:rPr>
              <a:t>govern orbital </a:t>
            </a:r>
            <a:r>
              <a:rPr lang="en-US" sz="1400" dirty="0">
                <a:latin typeface="Malgun Gothic" panose="020B0503020000020004" pitchFamily="34" charset="-127"/>
                <a:ea typeface="Malgun Gothic" panose="020B0503020000020004" pitchFamily="34" charset="-127"/>
                <a:cs typeface="Times New Roman"/>
              </a:rPr>
              <a:t>motions, which apply to human-made satellites as well as planets and moons</a:t>
            </a:r>
            <a:r>
              <a:rPr lang="en-US" sz="1400" dirty="0" smtClean="0">
                <a:latin typeface="Malgun Gothic" panose="020B0503020000020004" pitchFamily="34" charset="-127"/>
                <a:ea typeface="Malgun Gothic" panose="020B0503020000020004" pitchFamily="34" charset="-127"/>
                <a:cs typeface="Times New Roman"/>
              </a:rPr>
              <a:t>. </a:t>
            </a:r>
          </a:p>
          <a:p>
            <a:pPr>
              <a:lnSpc>
                <a:spcPct val="170000"/>
              </a:lnSpc>
            </a:pPr>
            <a:r>
              <a:rPr lang="en-US" sz="1400" b="1" dirty="0" smtClean="0">
                <a:latin typeface="Malgun Gothic" panose="020B0503020000020004" pitchFamily="34" charset="-127"/>
                <a:ea typeface="Malgun Gothic" panose="020B0503020000020004" pitchFamily="34" charset="-127"/>
                <a:cs typeface="Times New Roman"/>
              </a:rPr>
              <a:t>The </a:t>
            </a:r>
            <a:r>
              <a:rPr lang="en-US" sz="1400" b="1" dirty="0">
                <a:latin typeface="Malgun Gothic" panose="020B0503020000020004" pitchFamily="34" charset="-127"/>
                <a:ea typeface="Malgun Gothic" panose="020B0503020000020004" pitchFamily="34" charset="-127"/>
                <a:cs typeface="Times New Roman"/>
              </a:rPr>
              <a:t>force of gravity on Earth is the resultant (vector sum) of two forces:</a:t>
            </a:r>
          </a:p>
          <a:p>
            <a:pPr>
              <a:lnSpc>
                <a:spcPct val="170000"/>
              </a:lnSpc>
            </a:pPr>
            <a:r>
              <a:rPr lang="en-US" sz="1400" b="1" dirty="0">
                <a:latin typeface="Malgun Gothic" panose="020B0503020000020004" pitchFamily="34" charset="-127"/>
                <a:ea typeface="Malgun Gothic" panose="020B0503020000020004" pitchFamily="34" charset="-127"/>
                <a:cs typeface="Times New Roman"/>
              </a:rPr>
              <a:t> (a) The gravitational attraction in accordance with Newton's universal law of gravitation,</a:t>
            </a:r>
          </a:p>
          <a:p>
            <a:pPr>
              <a:lnSpc>
                <a:spcPct val="170000"/>
              </a:lnSpc>
            </a:pPr>
            <a:r>
              <a:rPr lang="en-US" sz="1400" b="1" dirty="0" smtClean="0">
                <a:latin typeface="Malgun Gothic" panose="020B0503020000020004" pitchFamily="34" charset="-127"/>
                <a:ea typeface="Malgun Gothic" panose="020B0503020000020004" pitchFamily="34" charset="-127"/>
                <a:cs typeface="Times New Roman"/>
              </a:rPr>
              <a:t>(</a:t>
            </a:r>
            <a:r>
              <a:rPr lang="en-US" sz="1400" b="1" dirty="0">
                <a:latin typeface="Malgun Gothic" panose="020B0503020000020004" pitchFamily="34" charset="-127"/>
                <a:ea typeface="Malgun Gothic" panose="020B0503020000020004" pitchFamily="34" charset="-127"/>
                <a:cs typeface="Times New Roman"/>
              </a:rPr>
              <a:t>b) inertia- </a:t>
            </a:r>
            <a:r>
              <a:rPr lang="en-US" sz="1400" b="1" dirty="0">
                <a:latin typeface="Malgun Gothic" panose="020B0503020000020004" pitchFamily="34" charset="-127"/>
                <a:ea typeface="Malgun Gothic" panose="020B0503020000020004" pitchFamily="34" charset="-127"/>
              </a:rPr>
              <a:t>movement will not change unless acted on by outside force</a:t>
            </a:r>
          </a:p>
          <a:p>
            <a:pPr>
              <a:lnSpc>
                <a:spcPct val="170000"/>
              </a:lnSpc>
              <a:spcBef>
                <a:spcPts val="0"/>
              </a:spcBef>
              <a:spcAft>
                <a:spcPts val="1000"/>
              </a:spcAft>
            </a:pPr>
            <a:endParaRPr lang="en-US" sz="1200" dirty="0" smtClean="0">
              <a:latin typeface="Malgun Gothic" panose="020B0503020000020004" pitchFamily="34" charset="-127"/>
              <a:ea typeface="Malgun Gothic" panose="020B0503020000020004" pitchFamily="34" charset="-127"/>
              <a:cs typeface="Times New Roman"/>
            </a:endParaRPr>
          </a:p>
        </p:txBody>
      </p:sp>
      <p:sp>
        <p:nvSpPr>
          <p:cNvPr id="4" name="Content Placeholder 3"/>
          <p:cNvSpPr>
            <a:spLocks noGrp="1"/>
          </p:cNvSpPr>
          <p:nvPr>
            <p:ph sz="half" idx="2"/>
          </p:nvPr>
        </p:nvSpPr>
        <p:spPr>
          <a:xfrm>
            <a:off x="4648200" y="1371600"/>
            <a:ext cx="4038600" cy="2438400"/>
          </a:xfrm>
        </p:spPr>
        <p:txBody>
          <a:bodyPr>
            <a:normAutofit/>
          </a:bodyPr>
          <a:lstStyle/>
          <a:p>
            <a:r>
              <a:rPr lang="en-US" b="1" dirty="0">
                <a:latin typeface="Comic Sans MS" pitchFamily="66" charset="0"/>
                <a:cs typeface="Times New Roman" pitchFamily="18" charset="0"/>
              </a:rPr>
              <a:t>	</a:t>
            </a:r>
          </a:p>
          <a:p>
            <a:pPr>
              <a:lnSpc>
                <a:spcPct val="170000"/>
              </a:lnSpc>
            </a:pPr>
            <a:endParaRPr lang="en-US" b="1" dirty="0" smtClean="0">
              <a:ea typeface="Calibri"/>
              <a:cs typeface="Times New Roman"/>
            </a:endParaRPr>
          </a:p>
          <a:p>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11559" y="1898374"/>
            <a:ext cx="3932441" cy="30930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7358963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Calibri"/>
                <a:cs typeface="Times New Roman"/>
              </a:rPr>
              <a:t>Newton's law of gravity </a:t>
            </a:r>
            <a:endParaRPr lang="en-US" dirty="0"/>
          </a:p>
        </p:txBody>
      </p:sp>
      <p:sp>
        <p:nvSpPr>
          <p:cNvPr id="3" name="Content Placeholder 2"/>
          <p:cNvSpPr>
            <a:spLocks noGrp="1"/>
          </p:cNvSpPr>
          <p:nvPr>
            <p:ph idx="1"/>
          </p:nvPr>
        </p:nvSpPr>
        <p:spPr>
          <a:xfrm>
            <a:off x="304800" y="1600200"/>
            <a:ext cx="8382000" cy="4724400"/>
          </a:xfrm>
        </p:spPr>
        <p:txBody>
          <a:bodyPr>
            <a:normAutofit fontScale="70000" lnSpcReduction="20000"/>
          </a:bodyPr>
          <a:lstStyle/>
          <a:p>
            <a:r>
              <a:rPr lang="en-US" dirty="0" smtClean="0">
                <a:ea typeface="Calibri"/>
                <a:cs typeface="Times New Roman"/>
              </a:rPr>
              <a:t> accounts </a:t>
            </a:r>
            <a:r>
              <a:rPr lang="en-US" dirty="0">
                <a:ea typeface="Calibri"/>
                <a:cs typeface="Times New Roman"/>
              </a:rPr>
              <a:t>for the detailed information we have about the planets in our solar system, the mass of the Sun, the distance to stars, </a:t>
            </a:r>
            <a:r>
              <a:rPr lang="en-US" u="sng" dirty="0">
                <a:solidFill>
                  <a:srgbClr val="0000FF"/>
                </a:solidFill>
                <a:ea typeface="Calibri"/>
                <a:cs typeface="Times New Roman"/>
                <a:hlinkClick r:id="rId2"/>
              </a:rPr>
              <a:t>quasars</a:t>
            </a:r>
            <a:r>
              <a:rPr lang="en-US" dirty="0">
                <a:ea typeface="Calibri"/>
                <a:cs typeface="Times New Roman"/>
              </a:rPr>
              <a:t> and even the theory of </a:t>
            </a:r>
            <a:r>
              <a:rPr lang="en-US" u="sng" dirty="0">
                <a:solidFill>
                  <a:srgbClr val="0000FF"/>
                </a:solidFill>
                <a:ea typeface="Calibri"/>
                <a:cs typeface="Times New Roman"/>
                <a:hlinkClick r:id="rId3"/>
              </a:rPr>
              <a:t>dark matter</a:t>
            </a:r>
            <a:r>
              <a:rPr lang="en-US" dirty="0" smtClean="0">
                <a:ea typeface="Calibri"/>
                <a:cs typeface="Times New Roman"/>
              </a:rPr>
              <a:t>.</a:t>
            </a:r>
          </a:p>
          <a:p>
            <a:r>
              <a:rPr lang="en-US" dirty="0" smtClean="0">
                <a:ea typeface="Calibri"/>
                <a:cs typeface="Times New Roman"/>
              </a:rPr>
              <a:t> </a:t>
            </a:r>
            <a:r>
              <a:rPr lang="en-US" dirty="0">
                <a:ea typeface="Calibri"/>
                <a:cs typeface="Times New Roman"/>
              </a:rPr>
              <a:t>Although we have not traveled to all the planets nor to the Sun, we know their masses. These masses are obtained by applying the laws of gravity to the measured characteristics of the orbit. </a:t>
            </a:r>
            <a:endParaRPr lang="en-US" dirty="0" smtClean="0">
              <a:ea typeface="Calibri"/>
              <a:cs typeface="Times New Roman"/>
            </a:endParaRPr>
          </a:p>
          <a:p>
            <a:r>
              <a:rPr lang="en-US" dirty="0" smtClean="0">
                <a:ea typeface="Calibri"/>
                <a:cs typeface="Times New Roman"/>
              </a:rPr>
              <a:t>In </a:t>
            </a:r>
            <a:r>
              <a:rPr lang="en-US" dirty="0">
                <a:ea typeface="Calibri"/>
                <a:cs typeface="Times New Roman"/>
              </a:rPr>
              <a:t>space an object maintains its </a:t>
            </a:r>
            <a:r>
              <a:rPr lang="en-US" u="sng" dirty="0">
                <a:solidFill>
                  <a:srgbClr val="0000FF"/>
                </a:solidFill>
                <a:ea typeface="Calibri"/>
                <a:cs typeface="Times New Roman"/>
                <a:hlinkClick r:id="rId4"/>
              </a:rPr>
              <a:t>orbit</a:t>
            </a:r>
            <a:r>
              <a:rPr lang="en-US" dirty="0">
                <a:ea typeface="Calibri"/>
                <a:cs typeface="Times New Roman"/>
              </a:rPr>
              <a:t> because of the force of gravity acting upon it. Planets orbit stars, stars </a:t>
            </a:r>
            <a:r>
              <a:rPr lang="en-US" dirty="0" smtClean="0">
                <a:ea typeface="Calibri"/>
                <a:cs typeface="Times New Roman"/>
              </a:rPr>
              <a:t>orbit Galactic Centers, Galaxies</a:t>
            </a:r>
            <a:r>
              <a:rPr lang="en-US" dirty="0">
                <a:ea typeface="Calibri"/>
                <a:cs typeface="Times New Roman"/>
              </a:rPr>
              <a:t> orbit a center of mass in clusters, and clusters orbit </a:t>
            </a:r>
            <a:r>
              <a:rPr lang="en-US" dirty="0" smtClean="0">
                <a:ea typeface="Calibri"/>
                <a:cs typeface="Times New Roman"/>
              </a:rPr>
              <a:t>in </a:t>
            </a:r>
            <a:r>
              <a:rPr lang="en-US" u="sng" dirty="0" err="1" smtClean="0">
                <a:solidFill>
                  <a:srgbClr val="0000FF"/>
                </a:solidFill>
                <a:ea typeface="Calibri"/>
                <a:cs typeface="Times New Roman"/>
                <a:hlinkClick r:id="rId5"/>
              </a:rPr>
              <a:t>superclusters</a:t>
            </a:r>
            <a:r>
              <a:rPr lang="en-US" dirty="0">
                <a:ea typeface="Calibri"/>
                <a:cs typeface="Times New Roman"/>
              </a:rPr>
              <a:t>. </a:t>
            </a:r>
            <a:endParaRPr lang="en-US" dirty="0" smtClean="0">
              <a:ea typeface="Calibri"/>
              <a:cs typeface="Times New Roman"/>
            </a:endParaRPr>
          </a:p>
          <a:p>
            <a:r>
              <a:rPr lang="en-US" b="1" u="sng" dirty="0" smtClean="0">
                <a:ea typeface="Calibri"/>
                <a:cs typeface="Times New Roman"/>
              </a:rPr>
              <a:t>The </a:t>
            </a:r>
            <a:r>
              <a:rPr lang="en-US" b="1" u="sng" dirty="0">
                <a:ea typeface="Calibri"/>
                <a:cs typeface="Times New Roman"/>
              </a:rPr>
              <a:t>force of gravity exerted on one object by another is directly proportional to the product of those objects' masses and inversely proportional to the square of the distance between them.</a:t>
            </a:r>
          </a:p>
          <a:p>
            <a:endParaRPr lang="en-US" dirty="0"/>
          </a:p>
        </p:txBody>
      </p:sp>
    </p:spTree>
    <p:extLst>
      <p:ext uri="{BB962C8B-B14F-4D97-AF65-F5344CB8AC3E}">
        <p14:creationId xmlns:p14="http://schemas.microsoft.com/office/powerpoint/2010/main" val="408078264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u="sng" dirty="0">
                <a:latin typeface="MS Reference Sans Serif"/>
                <a:ea typeface="Calibri"/>
                <a:cs typeface="Times New Roman"/>
              </a:rPr>
              <a:t>reconstruct the early history of Earth</a:t>
            </a:r>
            <a:r>
              <a:rPr lang="en-US" dirty="0">
                <a:latin typeface="MS Reference Sans Serif"/>
                <a:ea typeface="Calibri"/>
                <a:cs typeface="Times New Roman"/>
              </a:rPr>
              <a:t>.</a:t>
            </a:r>
            <a:endParaRPr lang="en-US" dirty="0"/>
          </a:p>
        </p:txBody>
      </p:sp>
      <p:sp>
        <p:nvSpPr>
          <p:cNvPr id="3" name="Content Placeholder 2"/>
          <p:cNvSpPr>
            <a:spLocks noGrp="1"/>
          </p:cNvSpPr>
          <p:nvPr>
            <p:ph idx="1"/>
          </p:nvPr>
        </p:nvSpPr>
        <p:spPr>
          <a:xfrm>
            <a:off x="457200" y="1600200"/>
            <a:ext cx="8229600" cy="5257800"/>
          </a:xfrm>
        </p:spPr>
        <p:txBody>
          <a:bodyPr>
            <a:normAutofit fontScale="70000" lnSpcReduction="20000"/>
          </a:bodyPr>
          <a:lstStyle/>
          <a:p>
            <a:pPr lvl="0">
              <a:lnSpc>
                <a:spcPct val="115000"/>
              </a:lnSpc>
              <a:spcBef>
                <a:spcPts val="0"/>
              </a:spcBef>
              <a:buFont typeface="Calibri"/>
              <a:buChar char="•"/>
            </a:pPr>
            <a:r>
              <a:rPr lang="en-US" dirty="0" smtClean="0">
                <a:latin typeface="MS Reference Sans Serif"/>
                <a:ea typeface="Calibri"/>
                <a:cs typeface="Times New Roman"/>
              </a:rPr>
              <a:t>The earth formed </a:t>
            </a:r>
            <a:r>
              <a:rPr lang="en-US" dirty="0">
                <a:latin typeface="MS Reference Sans Serif"/>
                <a:ea typeface="Calibri"/>
                <a:cs typeface="Times New Roman"/>
              </a:rPr>
              <a:t>along with the rest of the solar system </a:t>
            </a:r>
            <a:r>
              <a:rPr lang="en-US" b="1" u="sng" dirty="0">
                <a:latin typeface="MS Reference Sans Serif"/>
                <a:ea typeface="Calibri"/>
                <a:cs typeface="Times New Roman"/>
              </a:rPr>
              <a:t>4.6 billion years </a:t>
            </a:r>
            <a:r>
              <a:rPr lang="en-US" dirty="0">
                <a:latin typeface="MS Reference Sans Serif"/>
                <a:ea typeface="Calibri"/>
                <a:cs typeface="Times New Roman"/>
              </a:rPr>
              <a:t>ago.</a:t>
            </a:r>
            <a:endParaRPr lang="en-US" sz="4800" dirty="0">
              <a:ea typeface="Calibri"/>
              <a:cs typeface="Times New Roman"/>
            </a:endParaRPr>
          </a:p>
          <a:p>
            <a:pPr lvl="0">
              <a:lnSpc>
                <a:spcPct val="115000"/>
              </a:lnSpc>
              <a:spcBef>
                <a:spcPts val="0"/>
              </a:spcBef>
              <a:buFont typeface="Calibri"/>
              <a:buChar char="•"/>
            </a:pPr>
            <a:r>
              <a:rPr lang="en-US" dirty="0">
                <a:latin typeface="MS Reference Sans Serif"/>
                <a:ea typeface="Calibri"/>
                <a:cs typeface="Times New Roman"/>
              </a:rPr>
              <a:t> Examples of evidence include the </a:t>
            </a:r>
            <a:endParaRPr lang="en-US" sz="4800" dirty="0">
              <a:ea typeface="Calibri"/>
              <a:cs typeface="Times New Roman"/>
            </a:endParaRPr>
          </a:p>
          <a:p>
            <a:pPr lvl="1">
              <a:lnSpc>
                <a:spcPct val="115000"/>
              </a:lnSpc>
              <a:spcBef>
                <a:spcPts val="0"/>
              </a:spcBef>
              <a:buFont typeface="Courier New"/>
              <a:buChar char="o"/>
            </a:pPr>
            <a:r>
              <a:rPr lang="en-US" b="1" u="sng" dirty="0">
                <a:latin typeface="MS Reference Sans Serif"/>
                <a:ea typeface="Calibri"/>
                <a:cs typeface="Times New Roman"/>
              </a:rPr>
              <a:t>absolute ages of ancient materials </a:t>
            </a:r>
            <a:r>
              <a:rPr lang="en-US" dirty="0">
                <a:latin typeface="MS Reference Sans Serif"/>
                <a:ea typeface="Calibri"/>
                <a:cs typeface="Times New Roman"/>
              </a:rPr>
              <a:t>(obtained by radiometric dating of meteorites, moon rocks</a:t>
            </a:r>
            <a:endParaRPr lang="en-US" sz="4400" dirty="0">
              <a:ea typeface="Calibri"/>
              <a:cs typeface="Times New Roman"/>
            </a:endParaRPr>
          </a:p>
          <a:p>
            <a:pPr lvl="2">
              <a:lnSpc>
                <a:spcPct val="115000"/>
              </a:lnSpc>
              <a:spcBef>
                <a:spcPts val="0"/>
              </a:spcBef>
              <a:buFont typeface="Wingdings"/>
              <a:buChar char=""/>
            </a:pPr>
            <a:r>
              <a:rPr lang="en-US" dirty="0">
                <a:latin typeface="MS Reference Sans Serif"/>
                <a:ea typeface="Calibri"/>
                <a:cs typeface="Times New Roman"/>
              </a:rPr>
              <a:t>Continental rocks, which can be older than 4 billion years, are generally much older than the rocks of the ocean floor, which are less than 200 million years old. </a:t>
            </a:r>
            <a:endParaRPr lang="en-US" sz="4000" dirty="0">
              <a:ea typeface="Calibri"/>
              <a:cs typeface="Times New Roman"/>
            </a:endParaRPr>
          </a:p>
          <a:p>
            <a:pPr lvl="2">
              <a:lnSpc>
                <a:spcPct val="115000"/>
              </a:lnSpc>
              <a:spcBef>
                <a:spcPts val="0"/>
              </a:spcBef>
              <a:buFont typeface="Wingdings"/>
              <a:buChar char=""/>
            </a:pPr>
            <a:r>
              <a:rPr lang="en-US" dirty="0">
                <a:latin typeface="MS Reference Sans Serif"/>
                <a:ea typeface="Calibri"/>
                <a:cs typeface="Times New Roman"/>
              </a:rPr>
              <a:t>Spontaneous radioactive decays follow a characteristic exponential decay law. Nuclear lifetimes allow radiometric dating to be used to determine the ages of rocks and other materials</a:t>
            </a:r>
            <a:endParaRPr lang="en-US" sz="4000" dirty="0">
              <a:ea typeface="Calibri"/>
              <a:cs typeface="Times New Roman"/>
            </a:endParaRPr>
          </a:p>
          <a:p>
            <a:pPr lvl="1">
              <a:lnSpc>
                <a:spcPct val="115000"/>
              </a:lnSpc>
              <a:spcBef>
                <a:spcPts val="0"/>
              </a:spcBef>
              <a:buFont typeface="Courier New"/>
              <a:buChar char="o"/>
            </a:pPr>
            <a:r>
              <a:rPr lang="en-US" dirty="0">
                <a:latin typeface="MS Reference Sans Serif"/>
                <a:ea typeface="Calibri"/>
                <a:cs typeface="Times New Roman"/>
              </a:rPr>
              <a:t>compositions of solar system objects </a:t>
            </a:r>
            <a:endParaRPr lang="en-US" sz="4400" dirty="0">
              <a:ea typeface="Calibri"/>
              <a:cs typeface="Times New Roman"/>
            </a:endParaRPr>
          </a:p>
          <a:p>
            <a:pPr lvl="2">
              <a:lnSpc>
                <a:spcPct val="115000"/>
              </a:lnSpc>
              <a:spcBef>
                <a:spcPts val="0"/>
              </a:spcBef>
              <a:buFont typeface="Wingdings"/>
              <a:buChar char=""/>
            </a:pPr>
            <a:r>
              <a:rPr lang="en-US" dirty="0" smtClean="0">
                <a:latin typeface="MS Reference Sans Serif"/>
                <a:ea typeface="Calibri"/>
                <a:cs typeface="Times New Roman"/>
              </a:rPr>
              <a:t>objects </a:t>
            </a:r>
            <a:r>
              <a:rPr lang="en-US" dirty="0">
                <a:latin typeface="MS Reference Sans Serif"/>
                <a:ea typeface="Calibri"/>
                <a:cs typeface="Times New Roman"/>
              </a:rPr>
              <a:t>in the solar system, such as lunar rocks, asteroids, and meteorites, have changed little over billions of </a:t>
            </a:r>
            <a:r>
              <a:rPr lang="en-US" dirty="0" smtClean="0">
                <a:latin typeface="MS Reference Sans Serif"/>
                <a:ea typeface="Calibri"/>
                <a:cs typeface="Times New Roman"/>
              </a:rPr>
              <a:t>years and can </a:t>
            </a:r>
            <a:r>
              <a:rPr lang="en-US" dirty="0">
                <a:latin typeface="MS Reference Sans Serif"/>
                <a:ea typeface="Calibri"/>
                <a:cs typeface="Times New Roman"/>
              </a:rPr>
              <a:t>provide information about Earth’s formation and early history.</a:t>
            </a:r>
            <a:endParaRPr lang="en-US" sz="4000" dirty="0">
              <a:ea typeface="Calibri"/>
              <a:cs typeface="Times New Roman"/>
            </a:endParaRPr>
          </a:p>
          <a:p>
            <a:pPr lvl="1">
              <a:lnSpc>
                <a:spcPct val="115000"/>
              </a:lnSpc>
              <a:spcBef>
                <a:spcPts val="0"/>
              </a:spcBef>
              <a:spcAft>
                <a:spcPts val="1000"/>
              </a:spcAft>
              <a:buFont typeface="Courier New"/>
              <a:buChar char="o"/>
            </a:pPr>
            <a:r>
              <a:rPr lang="en-US" dirty="0">
                <a:latin typeface="MS Reference Sans Serif"/>
                <a:ea typeface="Calibri"/>
                <a:cs typeface="Times New Roman"/>
              </a:rPr>
              <a:t>Impact cratering record of planetary surfaces</a:t>
            </a:r>
            <a:r>
              <a:rPr lang="en-US" dirty="0" smtClean="0">
                <a:latin typeface="MS Reference Sans Serif"/>
                <a:ea typeface="Calibri"/>
                <a:cs typeface="Times New Roman"/>
              </a:rPr>
              <a:t>.</a:t>
            </a:r>
            <a:endParaRPr lang="en-US" dirty="0"/>
          </a:p>
        </p:txBody>
      </p:sp>
    </p:spTree>
    <p:extLst>
      <p:ext uri="{BB962C8B-B14F-4D97-AF65-F5344CB8AC3E}">
        <p14:creationId xmlns:p14="http://schemas.microsoft.com/office/powerpoint/2010/main" val="327671338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4413" y="45720"/>
            <a:ext cx="5821897" cy="1859280"/>
          </a:xfrm>
        </p:spPr>
        <p:txBody>
          <a:bodyPr>
            <a:normAutofit/>
          </a:bodyPr>
          <a:lstStyle/>
          <a:p>
            <a:r>
              <a:rPr lang="en-US" sz="2200" b="1" dirty="0" smtClean="0">
                <a:ea typeface="Calibri"/>
                <a:cs typeface="Times New Roman"/>
              </a:rPr>
              <a:t>Moon Formation</a:t>
            </a:r>
            <a:br>
              <a:rPr lang="en-US" sz="2200" b="1" dirty="0" smtClean="0">
                <a:ea typeface="Calibri"/>
                <a:cs typeface="Times New Roman"/>
              </a:rPr>
            </a:br>
            <a:r>
              <a:rPr lang="en-US" sz="2000" b="1" dirty="0" smtClean="0">
                <a:ea typeface="Calibri"/>
                <a:cs typeface="Times New Roman"/>
              </a:rPr>
              <a:t>At </a:t>
            </a:r>
            <a:r>
              <a:rPr lang="en-US" sz="2000" b="1" dirty="0">
                <a:ea typeface="Calibri"/>
                <a:cs typeface="Times New Roman"/>
              </a:rPr>
              <a:t>present, the giant impact hypothesis seems to  be the best model to fit the scientific evidence for how the moon was </a:t>
            </a:r>
            <a:r>
              <a:rPr lang="en-US" sz="2000" b="1" dirty="0" smtClean="0">
                <a:ea typeface="Calibri"/>
                <a:cs typeface="Times New Roman"/>
              </a:rPr>
              <a:t>created</a:t>
            </a:r>
            <a:endParaRPr lang="en-US" sz="4000" dirty="0"/>
          </a:p>
        </p:txBody>
      </p:sp>
      <p:sp>
        <p:nvSpPr>
          <p:cNvPr id="3" name="Content Placeholder 2"/>
          <p:cNvSpPr>
            <a:spLocks noGrp="1"/>
          </p:cNvSpPr>
          <p:nvPr>
            <p:ph idx="1"/>
          </p:nvPr>
        </p:nvSpPr>
        <p:spPr>
          <a:xfrm>
            <a:off x="-29817" y="1524000"/>
            <a:ext cx="9144000" cy="5404846"/>
          </a:xfrm>
        </p:spPr>
        <p:txBody>
          <a:bodyPr>
            <a:noAutofit/>
          </a:bodyPr>
          <a:lstStyle/>
          <a:p>
            <a:pPr marL="0" marR="0" indent="0">
              <a:lnSpc>
                <a:spcPct val="115000"/>
              </a:lnSpc>
              <a:spcBef>
                <a:spcPts val="0"/>
              </a:spcBef>
              <a:spcAft>
                <a:spcPts val="1000"/>
              </a:spcAft>
              <a:buNone/>
            </a:pPr>
            <a:r>
              <a:rPr lang="en-US" sz="1400" b="1" dirty="0">
                <a:ea typeface="Calibri"/>
                <a:cs typeface="Times New Roman"/>
              </a:rPr>
              <a:t>Giant Impact </a:t>
            </a:r>
            <a:r>
              <a:rPr lang="en-US" sz="1400" dirty="0">
                <a:ea typeface="Calibri"/>
                <a:cs typeface="Times New Roman"/>
              </a:rPr>
              <a:t>- Collision Theory </a:t>
            </a:r>
            <a:r>
              <a:rPr lang="en-US" sz="1400" dirty="0" smtClean="0">
                <a:ea typeface="Calibri"/>
                <a:cs typeface="Times New Roman"/>
              </a:rPr>
              <a:t>– </a:t>
            </a:r>
          </a:p>
          <a:p>
            <a:pPr marL="0" marR="0" indent="0">
              <a:lnSpc>
                <a:spcPct val="115000"/>
              </a:lnSpc>
              <a:spcBef>
                <a:spcPts val="0"/>
              </a:spcBef>
              <a:spcAft>
                <a:spcPts val="1000"/>
              </a:spcAft>
              <a:buNone/>
            </a:pPr>
            <a:r>
              <a:rPr lang="en-US" sz="1400" dirty="0">
                <a:ea typeface="Calibri"/>
                <a:cs typeface="Times New Roman"/>
              </a:rPr>
              <a:t>According to the giant impact hypothesis, </a:t>
            </a:r>
            <a:r>
              <a:rPr lang="en-US" sz="1400" dirty="0" smtClean="0">
                <a:ea typeface="Calibri"/>
                <a:cs typeface="Times New Roman"/>
              </a:rPr>
              <a:t>a bodies that </a:t>
            </a:r>
            <a:r>
              <a:rPr lang="en-US" sz="1400" dirty="0">
                <a:ea typeface="Calibri"/>
                <a:cs typeface="Times New Roman"/>
              </a:rPr>
              <a:t>never made it to full planetary </a:t>
            </a:r>
            <a:r>
              <a:rPr lang="en-US" sz="1400" dirty="0" smtClean="0">
                <a:ea typeface="Calibri"/>
                <a:cs typeface="Times New Roman"/>
              </a:rPr>
              <a:t>status </a:t>
            </a:r>
            <a:r>
              <a:rPr lang="en-US" sz="1400" dirty="0">
                <a:ea typeface="Calibri"/>
                <a:cs typeface="Times New Roman"/>
              </a:rPr>
              <a:t> </a:t>
            </a:r>
            <a:r>
              <a:rPr lang="en-US" sz="1400" dirty="0" smtClean="0">
                <a:ea typeface="Calibri"/>
                <a:cs typeface="Times New Roman"/>
              </a:rPr>
              <a:t>from </a:t>
            </a:r>
            <a:r>
              <a:rPr lang="en-US" sz="1400" dirty="0">
                <a:ea typeface="Calibri"/>
                <a:cs typeface="Times New Roman"/>
              </a:rPr>
              <a:t>the leftover cloud of dust and gas orbiting the young </a:t>
            </a:r>
            <a:r>
              <a:rPr lang="en-US" sz="1400" dirty="0" smtClean="0">
                <a:ea typeface="Calibri"/>
                <a:cs typeface="Times New Roman"/>
              </a:rPr>
              <a:t>sun  </a:t>
            </a:r>
            <a:r>
              <a:rPr lang="en-US" sz="1400" u="sng" dirty="0">
                <a:solidFill>
                  <a:srgbClr val="0000FF"/>
                </a:solidFill>
                <a:ea typeface="Calibri"/>
                <a:cs typeface="Times New Roman"/>
                <a:hlinkClick r:id="rId2"/>
              </a:rPr>
              <a:t>crashed into Earth</a:t>
            </a:r>
            <a:r>
              <a:rPr lang="en-US" sz="1400" dirty="0">
                <a:ea typeface="Calibri"/>
                <a:cs typeface="Times New Roman"/>
              </a:rPr>
              <a:t> not long after the young planet was created. Known as </a:t>
            </a:r>
            <a:r>
              <a:rPr lang="en-US" sz="1400" dirty="0" err="1">
                <a:ea typeface="Calibri"/>
                <a:cs typeface="Times New Roman"/>
              </a:rPr>
              <a:t>Theia</a:t>
            </a:r>
            <a:r>
              <a:rPr lang="en-US" sz="1400" dirty="0">
                <a:ea typeface="Calibri"/>
                <a:cs typeface="Times New Roman"/>
              </a:rPr>
              <a:t>, the Mars-size body collided with Earth, throwing vaporized chunks of the young planet's crust into </a:t>
            </a:r>
            <a:r>
              <a:rPr lang="en-US" sz="1400" dirty="0" smtClean="0">
                <a:ea typeface="Calibri"/>
                <a:cs typeface="Times New Roman"/>
              </a:rPr>
              <a:t>space, creating </a:t>
            </a:r>
            <a:r>
              <a:rPr lang="en-US" sz="1400" dirty="0">
                <a:ea typeface="Calibri"/>
                <a:cs typeface="Times New Roman"/>
              </a:rPr>
              <a:t>a moon that is the </a:t>
            </a:r>
            <a:r>
              <a:rPr lang="en-US" sz="1400" u="sng" dirty="0">
                <a:solidFill>
                  <a:srgbClr val="0000FF"/>
                </a:solidFill>
                <a:ea typeface="Calibri"/>
                <a:cs typeface="Times New Roman"/>
                <a:hlinkClick r:id="rId3"/>
              </a:rPr>
              <a:t>largest</a:t>
            </a:r>
            <a:r>
              <a:rPr lang="en-US" sz="1400" dirty="0">
                <a:ea typeface="Calibri"/>
                <a:cs typeface="Times New Roman"/>
              </a:rPr>
              <a:t> in the solar system in relation to its host planet. This </a:t>
            </a:r>
            <a:r>
              <a:rPr lang="en-US" sz="1400" dirty="0" smtClean="0">
                <a:ea typeface="Calibri"/>
                <a:cs typeface="Times New Roman"/>
              </a:rPr>
              <a:t>would </a:t>
            </a:r>
            <a:r>
              <a:rPr lang="en-US" sz="1400" dirty="0">
                <a:ea typeface="Calibri"/>
                <a:cs typeface="Times New Roman"/>
              </a:rPr>
              <a:t>explain why the moon is </a:t>
            </a:r>
            <a:r>
              <a:rPr lang="en-US" sz="1400" dirty="0" smtClean="0">
                <a:ea typeface="Calibri"/>
                <a:cs typeface="Times New Roman"/>
              </a:rPr>
              <a:t>less </a:t>
            </a:r>
            <a:r>
              <a:rPr lang="en-US" sz="1400" dirty="0">
                <a:ea typeface="Calibri"/>
                <a:cs typeface="Times New Roman"/>
              </a:rPr>
              <a:t>dense than Earth — the material that formed it came from the crust, while leaving the planet's rocky core untouched. </a:t>
            </a:r>
            <a:endParaRPr lang="en-US" sz="1400" dirty="0" smtClean="0">
              <a:ea typeface="Calibri"/>
              <a:cs typeface="Times New Roman"/>
            </a:endParaRPr>
          </a:p>
          <a:p>
            <a:pPr marL="0" marR="0" indent="0">
              <a:lnSpc>
                <a:spcPct val="115000"/>
              </a:lnSpc>
              <a:spcBef>
                <a:spcPts val="0"/>
              </a:spcBef>
              <a:spcAft>
                <a:spcPts val="1000"/>
              </a:spcAft>
              <a:buNone/>
            </a:pPr>
            <a:r>
              <a:rPr lang="en-US" sz="1400" b="1" dirty="0" smtClean="0">
                <a:ea typeface="Calibri"/>
                <a:cs typeface="Times New Roman"/>
              </a:rPr>
              <a:t>Co-formation </a:t>
            </a:r>
            <a:r>
              <a:rPr lang="en-US" sz="1400" b="1" dirty="0">
                <a:ea typeface="Calibri"/>
                <a:cs typeface="Times New Roman"/>
              </a:rPr>
              <a:t>theory</a:t>
            </a:r>
            <a:endParaRPr lang="en-US" sz="1400" dirty="0">
              <a:ea typeface="Calibri"/>
              <a:cs typeface="Times New Roman"/>
            </a:endParaRPr>
          </a:p>
          <a:p>
            <a:pPr marL="0" marR="0" indent="0">
              <a:lnSpc>
                <a:spcPct val="115000"/>
              </a:lnSpc>
              <a:spcBef>
                <a:spcPts val="0"/>
              </a:spcBef>
              <a:spcAft>
                <a:spcPts val="1000"/>
              </a:spcAft>
              <a:buNone/>
            </a:pPr>
            <a:r>
              <a:rPr lang="en-US" sz="1600" dirty="0">
                <a:ea typeface="Calibri"/>
                <a:cs typeface="Times New Roman"/>
              </a:rPr>
              <a:t>Moons can also form at the same time as their parent planet. Gravity would have caused material in the early solar system to draw together </a:t>
            </a:r>
            <a:r>
              <a:rPr lang="en-US" sz="1600" dirty="0" smtClean="0">
                <a:ea typeface="Calibri"/>
                <a:cs typeface="Times New Roman"/>
              </a:rPr>
              <a:t>and would </a:t>
            </a:r>
            <a:r>
              <a:rPr lang="en-US" sz="1600" dirty="0">
                <a:ea typeface="Calibri"/>
                <a:cs typeface="Times New Roman"/>
              </a:rPr>
              <a:t>have a very similar composition to the </a:t>
            </a:r>
            <a:r>
              <a:rPr lang="en-US" sz="1600" dirty="0" smtClean="0">
                <a:ea typeface="Calibri"/>
                <a:cs typeface="Times New Roman"/>
              </a:rPr>
              <a:t>planet. This  </a:t>
            </a:r>
            <a:r>
              <a:rPr lang="en-US" sz="1600" dirty="0">
                <a:ea typeface="Calibri"/>
                <a:cs typeface="Times New Roman"/>
              </a:rPr>
              <a:t>would explain the moon's present location. However, </a:t>
            </a:r>
            <a:r>
              <a:rPr lang="en-US" sz="1600" dirty="0" smtClean="0">
                <a:ea typeface="Calibri"/>
                <a:cs typeface="Times New Roman"/>
              </a:rPr>
              <a:t>the </a:t>
            </a:r>
            <a:r>
              <a:rPr lang="en-US" sz="1600" dirty="0">
                <a:ea typeface="Calibri"/>
                <a:cs typeface="Times New Roman"/>
              </a:rPr>
              <a:t>moon is much less dense than our planet, which would likely not be the case if both started with the same heavy elements at their core.</a:t>
            </a:r>
          </a:p>
          <a:p>
            <a:pPr marL="0" marR="0" indent="0">
              <a:lnSpc>
                <a:spcPct val="115000"/>
              </a:lnSpc>
              <a:spcBef>
                <a:spcPts val="0"/>
              </a:spcBef>
              <a:spcAft>
                <a:spcPts val="1000"/>
              </a:spcAft>
              <a:buNone/>
            </a:pPr>
            <a:r>
              <a:rPr lang="en-US" sz="1400" b="1" dirty="0">
                <a:ea typeface="Calibri"/>
                <a:cs typeface="Times New Roman"/>
              </a:rPr>
              <a:t>Capture theory</a:t>
            </a:r>
            <a:endParaRPr lang="en-US" sz="1400" dirty="0">
              <a:ea typeface="Calibri"/>
              <a:cs typeface="Times New Roman"/>
            </a:endParaRPr>
          </a:p>
          <a:p>
            <a:pPr marL="0" marR="0" indent="0">
              <a:lnSpc>
                <a:spcPct val="115000"/>
              </a:lnSpc>
              <a:spcBef>
                <a:spcPts val="0"/>
              </a:spcBef>
              <a:spcAft>
                <a:spcPts val="1000"/>
              </a:spcAft>
              <a:buNone/>
            </a:pPr>
            <a:r>
              <a:rPr lang="en-US" sz="1600" dirty="0">
                <a:ea typeface="Calibri"/>
                <a:cs typeface="Times New Roman"/>
              </a:rPr>
              <a:t>Perhaps Earth's gravity snagged a passing body, as happened with </a:t>
            </a:r>
            <a:r>
              <a:rPr lang="en-US" sz="1600" u="sng" dirty="0">
                <a:solidFill>
                  <a:srgbClr val="0000FF"/>
                </a:solidFill>
                <a:ea typeface="Calibri"/>
                <a:cs typeface="Times New Roman"/>
                <a:hlinkClick r:id="rId4"/>
              </a:rPr>
              <a:t>other moons</a:t>
            </a:r>
            <a:r>
              <a:rPr lang="en-US" sz="1600" dirty="0">
                <a:ea typeface="Calibri"/>
                <a:cs typeface="Times New Roman"/>
              </a:rPr>
              <a:t> in the solar system, such as the Martian moons of </a:t>
            </a:r>
            <a:r>
              <a:rPr lang="en-US" sz="1600" dirty="0" err="1">
                <a:ea typeface="Calibri"/>
                <a:cs typeface="Times New Roman"/>
              </a:rPr>
              <a:t>Phobos</a:t>
            </a:r>
            <a:r>
              <a:rPr lang="en-US" sz="1600" dirty="0">
                <a:ea typeface="Calibri"/>
                <a:cs typeface="Times New Roman"/>
              </a:rPr>
              <a:t> and </a:t>
            </a:r>
            <a:r>
              <a:rPr lang="en-US" sz="1600" dirty="0" err="1" smtClean="0">
                <a:ea typeface="Calibri"/>
                <a:cs typeface="Times New Roman"/>
              </a:rPr>
              <a:t>Deimos</a:t>
            </a:r>
            <a:r>
              <a:rPr lang="en-US" sz="1600" dirty="0" smtClean="0">
                <a:ea typeface="Calibri"/>
                <a:cs typeface="Times New Roman"/>
              </a:rPr>
              <a:t>.. A </a:t>
            </a:r>
            <a:r>
              <a:rPr lang="en-US" sz="1600" dirty="0">
                <a:ea typeface="Calibri"/>
                <a:cs typeface="Times New Roman"/>
              </a:rPr>
              <a:t>rocky body formed elsewhere in the solar system could have been drawn into orbit around the Earth. </a:t>
            </a:r>
            <a:r>
              <a:rPr lang="en-US" sz="1600" dirty="0" smtClean="0">
                <a:ea typeface="Calibri"/>
                <a:cs typeface="Times New Roman"/>
              </a:rPr>
              <a:t>This theory </a:t>
            </a:r>
            <a:r>
              <a:rPr lang="en-US" sz="1600" dirty="0">
                <a:ea typeface="Calibri"/>
                <a:cs typeface="Times New Roman"/>
              </a:rPr>
              <a:t>would explain the differences in the composition of the Earth and its moon. However, such orbiters are often oddly shaped, rather than being spherical bodies like the moon. Their paths don't tend to line up with the ecliptic of their parent planet, also unlike the moon</a:t>
            </a:r>
            <a:r>
              <a:rPr lang="en-US" sz="1600" dirty="0" smtClean="0">
                <a:ea typeface="Calibri"/>
                <a:cs typeface="Times New Roman"/>
              </a:rPr>
              <a:t>.</a:t>
            </a:r>
            <a:endParaRPr lang="en-US" sz="1400" dirty="0"/>
          </a:p>
        </p:txBody>
      </p:sp>
      <p:pic>
        <p:nvPicPr>
          <p:cNvPr id="4" name="Picture 3"/>
          <p:cNvPicPr/>
          <p:nvPr/>
        </p:nvPicPr>
        <p:blipFill>
          <a:blip r:embed="rId5" cstate="print">
            <a:extLst>
              <a:ext uri="{28A0092B-C50C-407E-A947-70E740481C1C}">
                <a14:useLocalDpi xmlns:a14="http://schemas.microsoft.com/office/drawing/2010/main" val="0"/>
              </a:ext>
            </a:extLst>
          </a:blip>
          <a:stretch>
            <a:fillRect/>
          </a:stretch>
        </p:blipFill>
        <p:spPr>
          <a:xfrm>
            <a:off x="7306310" y="19878"/>
            <a:ext cx="1837690" cy="1234440"/>
          </a:xfrm>
          <a:prstGeom prst="rect">
            <a:avLst/>
          </a:prstGeom>
        </p:spPr>
      </p:pic>
      <p:pic>
        <p:nvPicPr>
          <p:cNvPr id="5"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5400000">
            <a:off x="194408" y="-194408"/>
            <a:ext cx="1095597" cy="1484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1424194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084"/>
            <a:ext cx="8534400" cy="1143000"/>
          </a:xfrm>
        </p:spPr>
        <p:txBody>
          <a:bodyPr>
            <a:noAutofit/>
          </a:bodyPr>
          <a:lstStyle/>
          <a:p>
            <a:r>
              <a:rPr lang="en-US" sz="2400" dirty="0" smtClean="0"/>
              <a:t>E</a:t>
            </a:r>
            <a:r>
              <a:rPr lang="en-US" sz="2400" u="sng" dirty="0" smtClean="0"/>
              <a:t>arly </a:t>
            </a:r>
            <a:r>
              <a:rPr lang="en-US" sz="2400" u="sng" dirty="0"/>
              <a:t>history of </a:t>
            </a:r>
            <a:r>
              <a:rPr lang="en-US" sz="2400" u="sng" dirty="0" smtClean="0"/>
              <a:t>Earth</a:t>
            </a:r>
            <a:br>
              <a:rPr lang="en-US" sz="2400" u="sng" dirty="0" smtClean="0"/>
            </a:br>
            <a:r>
              <a:rPr lang="en-US" sz="2400" dirty="0" smtClean="0"/>
              <a:t>formed </a:t>
            </a:r>
            <a:r>
              <a:rPr lang="en-US" sz="2400" dirty="0"/>
              <a:t>along with the rest of the solar system 4.6 billion years ago. </a:t>
            </a:r>
          </a:p>
        </p:txBody>
      </p:sp>
      <p:sp>
        <p:nvSpPr>
          <p:cNvPr id="3" name="Content Placeholder 2"/>
          <p:cNvSpPr>
            <a:spLocks noGrp="1"/>
          </p:cNvSpPr>
          <p:nvPr>
            <p:ph idx="1"/>
          </p:nvPr>
        </p:nvSpPr>
        <p:spPr>
          <a:xfrm>
            <a:off x="457200" y="1219200"/>
            <a:ext cx="8229600" cy="5257800"/>
          </a:xfrm>
        </p:spPr>
        <p:txBody>
          <a:bodyPr>
            <a:noAutofit/>
          </a:bodyPr>
          <a:lstStyle/>
          <a:p>
            <a:pPr marL="0" indent="0">
              <a:buNone/>
            </a:pPr>
            <a:r>
              <a:rPr lang="en-US" sz="1800" dirty="0" smtClean="0">
                <a:ea typeface="Calibri"/>
                <a:cs typeface="Times New Roman"/>
              </a:rPr>
              <a:t> </a:t>
            </a:r>
            <a:r>
              <a:rPr lang="en-US" sz="1800" b="1" dirty="0">
                <a:ea typeface="Calibri"/>
                <a:cs typeface="Times New Roman"/>
              </a:rPr>
              <a:t>Examples of evidence </a:t>
            </a:r>
            <a:r>
              <a:rPr lang="en-US" sz="1800" dirty="0">
                <a:ea typeface="Calibri"/>
                <a:cs typeface="Times New Roman"/>
              </a:rPr>
              <a:t>of Earth’s formation and early </a:t>
            </a:r>
            <a:r>
              <a:rPr lang="en-US" sz="1800" dirty="0" smtClean="0">
                <a:ea typeface="Calibri"/>
                <a:cs typeface="Times New Roman"/>
              </a:rPr>
              <a:t>history </a:t>
            </a:r>
            <a:r>
              <a:rPr lang="en-US" sz="1800" b="1" dirty="0" smtClean="0">
                <a:ea typeface="Calibri"/>
                <a:cs typeface="Times New Roman"/>
              </a:rPr>
              <a:t>include </a:t>
            </a:r>
            <a:r>
              <a:rPr lang="en-US" sz="1800" b="1" dirty="0">
                <a:ea typeface="Calibri"/>
                <a:cs typeface="Times New Roman"/>
              </a:rPr>
              <a:t>the </a:t>
            </a:r>
            <a:r>
              <a:rPr lang="en-US" sz="1800" b="1" dirty="0" smtClean="0">
                <a:ea typeface="Calibri"/>
                <a:cs typeface="Times New Roman"/>
              </a:rPr>
              <a:t> </a:t>
            </a:r>
          </a:p>
          <a:p>
            <a:pPr>
              <a:lnSpc>
                <a:spcPct val="170000"/>
              </a:lnSpc>
              <a:buFont typeface="+mj-lt"/>
              <a:buAutoNum type="arabicPeriod"/>
            </a:pPr>
            <a:r>
              <a:rPr lang="en-US" sz="1800" b="1" dirty="0" smtClean="0">
                <a:solidFill>
                  <a:schemeClr val="accent3">
                    <a:lumMod val="75000"/>
                  </a:schemeClr>
                </a:solidFill>
                <a:ea typeface="Calibri"/>
                <a:cs typeface="Times New Roman"/>
              </a:rPr>
              <a:t>Impact cratering record of planetary surfaces.]</a:t>
            </a:r>
            <a:r>
              <a:rPr lang="en-US" sz="1800" dirty="0" smtClean="0">
                <a:ea typeface="Calibri"/>
                <a:cs typeface="Times New Roman"/>
              </a:rPr>
              <a:t> Impact craters are the remains of collisions between an </a:t>
            </a:r>
            <a:r>
              <a:rPr lang="en-US" sz="1800" u="sng" dirty="0" smtClean="0">
                <a:solidFill>
                  <a:srgbClr val="0000FF"/>
                </a:solidFill>
                <a:ea typeface="Calibri"/>
                <a:cs typeface="Times New Roman"/>
                <a:hlinkClick r:id="rId2"/>
              </a:rPr>
              <a:t>asteroid</a:t>
            </a:r>
            <a:r>
              <a:rPr lang="en-US" sz="1800" dirty="0" smtClean="0">
                <a:ea typeface="Calibri"/>
                <a:cs typeface="Times New Roman"/>
              </a:rPr>
              <a:t> </a:t>
            </a:r>
            <a:r>
              <a:rPr lang="en-US" sz="1800" dirty="0" err="1" smtClean="0">
                <a:ea typeface="Calibri"/>
                <a:cs typeface="Times New Roman"/>
              </a:rPr>
              <a:t>or</a:t>
            </a:r>
            <a:r>
              <a:rPr lang="en-US" sz="1800" u="sng" dirty="0" err="1" smtClean="0">
                <a:solidFill>
                  <a:srgbClr val="0000FF"/>
                </a:solidFill>
                <a:ea typeface="Calibri"/>
                <a:cs typeface="Times New Roman"/>
                <a:hlinkClick r:id="rId3"/>
              </a:rPr>
              <a:t>meteorite</a:t>
            </a:r>
            <a:r>
              <a:rPr lang="en-US" sz="1800" dirty="0" smtClean="0">
                <a:ea typeface="Calibri"/>
                <a:cs typeface="Times New Roman"/>
              </a:rPr>
              <a:t> and a planet or moon. </a:t>
            </a:r>
          </a:p>
          <a:p>
            <a:pPr>
              <a:lnSpc>
                <a:spcPct val="170000"/>
              </a:lnSpc>
              <a:buFont typeface="+mj-lt"/>
              <a:buAutoNum type="arabicPeriod"/>
            </a:pPr>
            <a:r>
              <a:rPr lang="en-US" sz="1800" dirty="0" smtClean="0">
                <a:ea typeface="Calibri"/>
                <a:cs typeface="Times New Roman"/>
              </a:rPr>
              <a:t> </a:t>
            </a:r>
            <a:r>
              <a:rPr lang="en-US" sz="1800" b="1" dirty="0" smtClean="0">
                <a:ea typeface="Calibri"/>
                <a:cs typeface="Times New Roman"/>
              </a:rPr>
              <a:t>Active geologic processes, such as plate tectonics and erosion, have destroyed or altered most of the very early rock record on Earth</a:t>
            </a:r>
          </a:p>
          <a:p>
            <a:pPr>
              <a:lnSpc>
                <a:spcPct val="170000"/>
              </a:lnSpc>
              <a:buFont typeface="+mj-lt"/>
              <a:buAutoNum type="arabicPeriod"/>
            </a:pPr>
            <a:r>
              <a:rPr lang="en-US" sz="1800" b="1" dirty="0" smtClean="0">
                <a:ea typeface="Calibri"/>
                <a:cs typeface="Times New Roman"/>
              </a:rPr>
              <a:t>Other objects in the solar system, such as lunar rocks, asteroids, and meteorites, have changed little over billions of years. Studying these objects can provide information about Earth’s formation and early history. </a:t>
            </a:r>
            <a:endParaRPr lang="en-US" sz="1800" b="1" dirty="0">
              <a:ea typeface="Calibri"/>
              <a:cs typeface="Times New Roman"/>
            </a:endParaRPr>
          </a:p>
          <a:p>
            <a:pPr>
              <a:lnSpc>
                <a:spcPct val="170000"/>
              </a:lnSpc>
              <a:buFont typeface="+mj-lt"/>
              <a:buAutoNum type="arabicPeriod"/>
            </a:pPr>
            <a:r>
              <a:rPr lang="en-US" sz="1800" b="1" dirty="0" smtClean="0">
                <a:ea typeface="Calibri"/>
                <a:cs typeface="Times New Roman"/>
              </a:rPr>
              <a:t> Giant Impact Video </a:t>
            </a:r>
            <a:r>
              <a:rPr lang="en-US" sz="1800" u="sng" dirty="0" smtClean="0">
                <a:solidFill>
                  <a:srgbClr val="0000FF"/>
                </a:solidFill>
                <a:ea typeface="Calibri"/>
                <a:cs typeface="Times New Roman"/>
                <a:hlinkClick r:id="rId4"/>
              </a:rPr>
              <a:t>http://www.space.com/19275-moon-formation.html</a:t>
            </a:r>
            <a:endParaRPr lang="en-US" sz="1800" u="sng" dirty="0" smtClean="0">
              <a:solidFill>
                <a:srgbClr val="0000FF"/>
              </a:solidFill>
              <a:ea typeface="Calibri"/>
              <a:cs typeface="Times New Roman"/>
            </a:endParaRPr>
          </a:p>
        </p:txBody>
      </p:sp>
    </p:spTree>
    <p:extLst>
      <p:ext uri="{BB962C8B-B14F-4D97-AF65-F5344CB8AC3E}">
        <p14:creationId xmlns:p14="http://schemas.microsoft.com/office/powerpoint/2010/main" val="199361830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noAutofit/>
          </a:bodyPr>
          <a:lstStyle/>
          <a:p>
            <a:r>
              <a:rPr lang="en-US" sz="2400" b="1" dirty="0">
                <a:ea typeface="Calibri"/>
                <a:cs typeface="Times New Roman"/>
              </a:rPr>
              <a:t>Examples of evidence </a:t>
            </a:r>
            <a:r>
              <a:rPr lang="en-US" sz="2400" dirty="0">
                <a:ea typeface="Calibri"/>
                <a:cs typeface="Times New Roman"/>
              </a:rPr>
              <a:t>of Earth’s formation and early history </a:t>
            </a:r>
            <a:r>
              <a:rPr lang="en-US" sz="2400" b="1" dirty="0">
                <a:ea typeface="Calibri"/>
                <a:cs typeface="Times New Roman"/>
              </a:rPr>
              <a:t>include the </a:t>
            </a:r>
            <a:r>
              <a:rPr lang="en-US" sz="2400" u="sng" dirty="0">
                <a:ea typeface="Calibri"/>
                <a:cs typeface="Times New Roman"/>
              </a:rPr>
              <a:t> </a:t>
            </a:r>
            <a:r>
              <a:rPr lang="en-US" sz="2400" u="sng" dirty="0" smtClean="0"/>
              <a:t>Absolute Ages</a:t>
            </a:r>
            <a:endParaRPr lang="en-US" sz="2400" u="sng" dirty="0"/>
          </a:p>
        </p:txBody>
      </p:sp>
      <p:sp>
        <p:nvSpPr>
          <p:cNvPr id="3" name="Content Placeholder 2"/>
          <p:cNvSpPr>
            <a:spLocks noGrp="1"/>
          </p:cNvSpPr>
          <p:nvPr>
            <p:ph idx="1"/>
          </p:nvPr>
        </p:nvSpPr>
        <p:spPr>
          <a:xfrm>
            <a:off x="457200" y="1066800"/>
            <a:ext cx="8229600" cy="5059363"/>
          </a:xfrm>
        </p:spPr>
        <p:txBody>
          <a:bodyPr>
            <a:normAutofit fontScale="47500" lnSpcReduction="20000"/>
          </a:bodyPr>
          <a:lstStyle/>
          <a:p>
            <a:pPr>
              <a:lnSpc>
                <a:spcPct val="170000"/>
              </a:lnSpc>
              <a:buFont typeface="+mj-lt"/>
              <a:buAutoNum type="arabicPeriod"/>
            </a:pPr>
            <a:r>
              <a:rPr lang="en-US" b="1" u="sng" dirty="0" smtClean="0">
                <a:ea typeface="Calibri"/>
                <a:cs typeface="Times New Roman"/>
              </a:rPr>
              <a:t>absolute </a:t>
            </a:r>
            <a:r>
              <a:rPr lang="en-US" b="1" u="sng" dirty="0">
                <a:ea typeface="Calibri"/>
                <a:cs typeface="Times New Roman"/>
              </a:rPr>
              <a:t>ages </a:t>
            </a:r>
            <a:r>
              <a:rPr lang="en-US" b="1" u="sng" dirty="0" smtClean="0">
                <a:ea typeface="Calibri"/>
                <a:cs typeface="Times New Roman"/>
              </a:rPr>
              <a:t> </a:t>
            </a:r>
            <a:r>
              <a:rPr lang="en-US" dirty="0" smtClean="0">
                <a:ea typeface="Calibri"/>
                <a:cs typeface="Times New Roman"/>
              </a:rPr>
              <a:t>involves the radiometric </a:t>
            </a:r>
            <a:r>
              <a:rPr lang="en-US" dirty="0">
                <a:ea typeface="Calibri"/>
                <a:cs typeface="Times New Roman"/>
              </a:rPr>
              <a:t>dating of meteorites, moon rocks, &amp; Earth’s oldest minerals). </a:t>
            </a:r>
            <a:endParaRPr lang="en-US" dirty="0" smtClean="0">
              <a:ea typeface="Calibri"/>
              <a:cs typeface="Times New Roman"/>
            </a:endParaRPr>
          </a:p>
          <a:p>
            <a:pPr>
              <a:lnSpc>
                <a:spcPct val="170000"/>
              </a:lnSpc>
              <a:buFont typeface="+mj-lt"/>
              <a:buAutoNum type="arabicPeriod"/>
            </a:pPr>
            <a:r>
              <a:rPr lang="en-US" dirty="0" smtClean="0">
                <a:ea typeface="Calibri"/>
                <a:cs typeface="Times New Roman"/>
              </a:rPr>
              <a:t>The far side of the moon is rougher than seen from this side due to impact craters. We never see the back side of the moon since one side always faces us.</a:t>
            </a:r>
          </a:p>
          <a:p>
            <a:pPr>
              <a:lnSpc>
                <a:spcPct val="170000"/>
              </a:lnSpc>
              <a:buFont typeface="+mj-lt"/>
              <a:buAutoNum type="arabicPeriod"/>
            </a:pPr>
            <a:r>
              <a:rPr lang="en-US" b="1" dirty="0" smtClean="0">
                <a:ea typeface="Calibri"/>
                <a:cs typeface="Times New Roman"/>
              </a:rPr>
              <a:t>Spontaneous </a:t>
            </a:r>
            <a:r>
              <a:rPr lang="en-US" b="1" dirty="0">
                <a:ea typeface="Calibri"/>
                <a:cs typeface="Times New Roman"/>
              </a:rPr>
              <a:t>radioactive decays follow a characteristic exponential decay law. Nuclear lifetimes allow radiometric dating to be used to determine the ages of rocks and other materials. </a:t>
            </a:r>
            <a:endParaRPr lang="en-US" sz="2000" b="1" dirty="0">
              <a:ea typeface="Calibri"/>
              <a:cs typeface="Times New Roman"/>
            </a:endParaRPr>
          </a:p>
          <a:p>
            <a:pPr>
              <a:lnSpc>
                <a:spcPct val="115000"/>
              </a:lnSpc>
              <a:spcBef>
                <a:spcPts val="0"/>
              </a:spcBef>
              <a:spcAft>
                <a:spcPts val="1000"/>
              </a:spcAft>
              <a:tabLst>
                <a:tab pos="457200" algn="l"/>
              </a:tabLst>
            </a:pPr>
            <a:r>
              <a:rPr lang="en-US" dirty="0" smtClean="0">
                <a:ea typeface="Calibri"/>
                <a:cs typeface="Times New Roman"/>
              </a:rPr>
              <a:t>So </a:t>
            </a:r>
            <a:r>
              <a:rPr lang="en-US" dirty="0">
                <a:ea typeface="Calibri"/>
                <a:cs typeface="Times New Roman"/>
              </a:rPr>
              <a:t>far, oldest dated Earth rocks are 3.96 billion years. </a:t>
            </a:r>
            <a:endParaRPr lang="en-US" dirty="0" smtClean="0">
              <a:ea typeface="Calibri"/>
              <a:cs typeface="Times New Roman"/>
            </a:endParaRPr>
          </a:p>
          <a:p>
            <a:pPr>
              <a:lnSpc>
                <a:spcPct val="115000"/>
              </a:lnSpc>
              <a:spcBef>
                <a:spcPts val="0"/>
              </a:spcBef>
              <a:spcAft>
                <a:spcPts val="1000"/>
              </a:spcAft>
              <a:tabLst>
                <a:tab pos="457200" algn="l"/>
              </a:tabLst>
            </a:pPr>
            <a:r>
              <a:rPr lang="en-US" dirty="0" smtClean="0">
                <a:ea typeface="Calibri"/>
                <a:cs typeface="Times New Roman"/>
              </a:rPr>
              <a:t>Older </a:t>
            </a:r>
            <a:r>
              <a:rPr lang="en-US" dirty="0">
                <a:ea typeface="Calibri"/>
                <a:cs typeface="Times New Roman"/>
              </a:rPr>
              <a:t>rocks include meteorites and moon rocks, where Moon rocks from the Lunar highland are about 4.5 billion years </a:t>
            </a:r>
            <a:r>
              <a:rPr lang="en-US" dirty="0" smtClean="0">
                <a:ea typeface="Calibri"/>
                <a:cs typeface="Times New Roman"/>
              </a:rPr>
              <a:t>old</a:t>
            </a:r>
          </a:p>
          <a:p>
            <a:pPr>
              <a:lnSpc>
                <a:spcPct val="115000"/>
              </a:lnSpc>
              <a:spcBef>
                <a:spcPts val="0"/>
              </a:spcBef>
              <a:spcAft>
                <a:spcPts val="1000"/>
              </a:spcAft>
              <a:tabLst>
                <a:tab pos="457200" algn="l"/>
              </a:tabLst>
            </a:pPr>
            <a:r>
              <a:rPr lang="en-US" dirty="0" smtClean="0">
                <a:ea typeface="Calibri"/>
                <a:cs typeface="Times New Roman"/>
              </a:rPr>
              <a:t>mare </a:t>
            </a:r>
            <a:r>
              <a:rPr lang="en-US" dirty="0">
                <a:ea typeface="Calibri"/>
                <a:cs typeface="Times New Roman"/>
              </a:rPr>
              <a:t>basalt rocks are 3.2 - 3.8 billion years old. </a:t>
            </a:r>
            <a:endParaRPr lang="en-US" dirty="0" smtClean="0">
              <a:ea typeface="Calibri"/>
              <a:cs typeface="Times New Roman"/>
            </a:endParaRPr>
          </a:p>
          <a:p>
            <a:pPr>
              <a:lnSpc>
                <a:spcPct val="115000"/>
              </a:lnSpc>
              <a:spcBef>
                <a:spcPts val="0"/>
              </a:spcBef>
              <a:spcAft>
                <a:spcPts val="1000"/>
              </a:spcAft>
              <a:tabLst>
                <a:tab pos="457200" algn="l"/>
              </a:tabLst>
            </a:pPr>
            <a:r>
              <a:rPr lang="en-US" dirty="0" smtClean="0">
                <a:ea typeface="Calibri"/>
                <a:cs typeface="Times New Roman"/>
              </a:rPr>
              <a:t>Meteorites </a:t>
            </a:r>
            <a:r>
              <a:rPr lang="en-US" dirty="0">
                <a:ea typeface="Calibri"/>
                <a:cs typeface="Times New Roman"/>
              </a:rPr>
              <a:t>are all older than 4.5 billion </a:t>
            </a:r>
            <a:r>
              <a:rPr lang="en-US" dirty="0" smtClean="0">
                <a:ea typeface="Calibri"/>
                <a:cs typeface="Times New Roman"/>
              </a:rPr>
              <a:t>years.</a:t>
            </a:r>
          </a:p>
          <a:p>
            <a:pPr>
              <a:lnSpc>
                <a:spcPct val="115000"/>
              </a:lnSpc>
              <a:spcBef>
                <a:spcPts val="0"/>
              </a:spcBef>
              <a:spcAft>
                <a:spcPts val="1000"/>
              </a:spcAft>
              <a:tabLst>
                <a:tab pos="457200" algn="l"/>
              </a:tabLst>
            </a:pPr>
            <a:r>
              <a:rPr lang="en-US" sz="2600" u="sng" dirty="0" smtClean="0">
                <a:solidFill>
                  <a:srgbClr val="0000FF"/>
                </a:solidFill>
                <a:ea typeface="Calibri"/>
                <a:cs typeface="Times New Roman"/>
                <a:hlinkClick r:id="rId2"/>
              </a:rPr>
              <a:t>http</a:t>
            </a:r>
            <a:r>
              <a:rPr lang="en-US" sz="2600" u="sng" dirty="0">
                <a:solidFill>
                  <a:srgbClr val="0000FF"/>
                </a:solidFill>
                <a:ea typeface="Calibri"/>
                <a:cs typeface="Times New Roman"/>
                <a:hlinkClick r:id="rId2"/>
              </a:rPr>
              <a:t>://bwbearthenviro2011.wikispaces.com/Homework+Due+Monday+29th+Oct</a:t>
            </a:r>
            <a:endParaRPr lang="en-US" sz="2600" dirty="0">
              <a:ea typeface="Calibri"/>
              <a:cs typeface="Times New Roman"/>
            </a:endParaRPr>
          </a:p>
          <a:p>
            <a:endParaRPr lang="en-US" dirty="0"/>
          </a:p>
        </p:txBody>
      </p:sp>
    </p:spTree>
    <p:extLst>
      <p:ext uri="{BB962C8B-B14F-4D97-AF65-F5344CB8AC3E}">
        <p14:creationId xmlns:p14="http://schemas.microsoft.com/office/powerpoint/2010/main" val="356060237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Milky way collision</a:t>
            </a:r>
          </a:p>
        </p:txBody>
      </p:sp>
      <p:sp>
        <p:nvSpPr>
          <p:cNvPr id="3" name="Content Placeholder 2"/>
          <p:cNvSpPr>
            <a:spLocks noGrp="1"/>
          </p:cNvSpPr>
          <p:nvPr>
            <p:ph idx="1"/>
          </p:nvPr>
        </p:nvSpPr>
        <p:spPr/>
        <p:txBody>
          <a:bodyPr/>
          <a:lstStyle/>
          <a:p>
            <a:endParaRPr lang="en-US"/>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1371600"/>
            <a:ext cx="8382000" cy="51720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4527550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p:txBody>
          <a:bodyPr/>
          <a:lstStyle/>
          <a:p>
            <a:r>
              <a:rPr lang="en-US" sz="3600" b="1">
                <a:solidFill>
                  <a:schemeClr val="tx1"/>
                </a:solidFill>
                <a:latin typeface="Comic Sans MS" pitchFamily="66" charset="0"/>
              </a:rPr>
              <a:t>Year vs. day</a:t>
            </a:r>
          </a:p>
        </p:txBody>
      </p:sp>
      <p:sp>
        <p:nvSpPr>
          <p:cNvPr id="66563" name="Rectangle 3"/>
          <p:cNvSpPr>
            <a:spLocks noGrp="1" noChangeArrowheads="1"/>
          </p:cNvSpPr>
          <p:nvPr>
            <p:ph type="body" sz="half" idx="1"/>
          </p:nvPr>
        </p:nvSpPr>
        <p:spPr/>
        <p:txBody>
          <a:bodyPr/>
          <a:lstStyle/>
          <a:p>
            <a:r>
              <a:rPr lang="en-US" sz="3200" b="1" dirty="0">
                <a:latin typeface="Trebuchet MS" pitchFamily="34" charset="0"/>
              </a:rPr>
              <a:t>Period of </a:t>
            </a:r>
            <a:r>
              <a:rPr lang="en-US" sz="3200" b="1" u="sng" dirty="0">
                <a:latin typeface="Trebuchet MS" pitchFamily="34" charset="0"/>
              </a:rPr>
              <a:t>revolution</a:t>
            </a:r>
            <a:r>
              <a:rPr lang="en-US" sz="3200" b="1" dirty="0">
                <a:latin typeface="Trebuchet MS" pitchFamily="34" charset="0"/>
              </a:rPr>
              <a:t>-</a:t>
            </a:r>
          </a:p>
          <a:p>
            <a:r>
              <a:rPr lang="en-US" sz="3200" b="1" dirty="0" smtClean="0">
                <a:latin typeface="Trebuchet MS" pitchFamily="34" charset="0"/>
              </a:rPr>
              <a:t>time </a:t>
            </a:r>
            <a:r>
              <a:rPr lang="en-US" sz="3200" b="1" dirty="0">
                <a:latin typeface="Trebuchet MS" pitchFamily="34" charset="0"/>
              </a:rPr>
              <a:t>it takes a planet to complete 1 revolution= 1 yr</a:t>
            </a:r>
            <a:r>
              <a:rPr lang="en-US" sz="3200" b="1" dirty="0">
                <a:latin typeface="Comic Sans MS" pitchFamily="66" charset="0"/>
              </a:rPr>
              <a:t/>
            </a:r>
            <a:br>
              <a:rPr lang="en-US" sz="3200" b="1" dirty="0">
                <a:latin typeface="Comic Sans MS" pitchFamily="66" charset="0"/>
              </a:rPr>
            </a:br>
            <a:endParaRPr lang="en-US" sz="3200" b="1" dirty="0">
              <a:latin typeface="Comic Sans MS" pitchFamily="66" charset="0"/>
            </a:endParaRPr>
          </a:p>
        </p:txBody>
      </p:sp>
      <p:sp>
        <p:nvSpPr>
          <p:cNvPr id="66564" name="Rectangle 4"/>
          <p:cNvSpPr>
            <a:spLocks noGrp="1" noChangeArrowheads="1"/>
          </p:cNvSpPr>
          <p:nvPr>
            <p:ph type="body" sz="half" idx="2"/>
          </p:nvPr>
        </p:nvSpPr>
        <p:spPr/>
        <p:txBody>
          <a:bodyPr/>
          <a:lstStyle/>
          <a:p>
            <a:r>
              <a:rPr lang="en-US" sz="3200" b="1" dirty="0">
                <a:latin typeface="Comic Sans MS" pitchFamily="66" charset="0"/>
              </a:rPr>
              <a:t>One </a:t>
            </a:r>
            <a:r>
              <a:rPr lang="en-US" sz="3200" b="1" u="sng" dirty="0">
                <a:latin typeface="Comic Sans MS" pitchFamily="66" charset="0"/>
              </a:rPr>
              <a:t>rotation</a:t>
            </a:r>
            <a:r>
              <a:rPr lang="en-US" sz="3200" b="1" dirty="0">
                <a:latin typeface="Comic Sans MS" pitchFamily="66" charset="0"/>
              </a:rPr>
              <a:t> on axis </a:t>
            </a:r>
          </a:p>
          <a:p>
            <a:r>
              <a:rPr lang="en-US" sz="3200" b="1" dirty="0">
                <a:latin typeface="Comic Sans MS" pitchFamily="66" charset="0"/>
              </a:rPr>
              <a:t>= 1 day on planet</a:t>
            </a:r>
          </a:p>
        </p:txBody>
      </p:sp>
    </p:spTree>
    <p:extLst>
      <p:ext uri="{BB962C8B-B14F-4D97-AF65-F5344CB8AC3E}">
        <p14:creationId xmlns:p14="http://schemas.microsoft.com/office/powerpoint/2010/main" val="776361457"/>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pPr lvl="0"/>
            <a:r>
              <a:rPr lang="en-US" dirty="0">
                <a:solidFill>
                  <a:srgbClr val="000000"/>
                </a:solidFill>
                <a:latin typeface="Calibri" pitchFamily="34" charset="0"/>
                <a:ea typeface="Times New Roman" pitchFamily="18" charset="0"/>
                <a:cs typeface="Arial" pitchFamily="34" charset="0"/>
              </a:rPr>
              <a:t>Europe Takes Aim at Space Junk </a:t>
            </a:r>
            <a:r>
              <a:rPr lang="en-US" dirty="0" smtClean="0">
                <a:solidFill>
                  <a:srgbClr val="000000"/>
                </a:solidFill>
                <a:latin typeface="Calibri" pitchFamily="34" charset="0"/>
                <a:ea typeface="Times New Roman" pitchFamily="18" charset="0"/>
                <a:cs typeface="Arial" pitchFamily="34" charset="0"/>
              </a:rPr>
              <a:t>Menace</a:t>
            </a:r>
            <a:endParaRPr lang="en-US" dirty="0"/>
          </a:p>
        </p:txBody>
      </p:sp>
      <p:sp>
        <p:nvSpPr>
          <p:cNvPr id="6" name="Content Placeholder 5"/>
          <p:cNvSpPr>
            <a:spLocks noGrp="1"/>
          </p:cNvSpPr>
          <p:nvPr>
            <p:ph sz="half" idx="1"/>
          </p:nvPr>
        </p:nvSpPr>
        <p:spPr/>
        <p:txBody>
          <a:bodyPr>
            <a:normAutofit fontScale="77500" lnSpcReduction="20000"/>
          </a:bodyPr>
          <a:lstStyle/>
          <a:p>
            <a:r>
              <a:rPr lang="en-US" dirty="0"/>
              <a:t>– March 6, 2013</a:t>
            </a:r>
          </a:p>
          <a:p>
            <a:r>
              <a:rPr lang="en-US" sz="1600" dirty="0"/>
              <a:t>There are </a:t>
            </a:r>
            <a:r>
              <a:rPr lang="en-US" sz="1600" dirty="0" smtClean="0"/>
              <a:t>about </a:t>
            </a:r>
            <a:r>
              <a:rPr lang="en-US" sz="1600" dirty="0"/>
              <a:t>600,000 objects larger than 1 cm (0.39 inches) </a:t>
            </a:r>
            <a:r>
              <a:rPr lang="en-US" sz="1600" dirty="0" smtClean="0"/>
              <a:t>and </a:t>
            </a:r>
            <a:r>
              <a:rPr lang="en-US" sz="1600" dirty="0"/>
              <a:t>at least 16,000 larger than 10 cm (3.9 inches). </a:t>
            </a:r>
          </a:p>
          <a:p>
            <a:r>
              <a:rPr lang="en-US" u="sng" dirty="0">
                <a:hlinkClick r:id="rId2"/>
              </a:rPr>
              <a:t>Space junk</a:t>
            </a:r>
            <a:r>
              <a:rPr lang="en-US" dirty="0"/>
              <a:t> is man-made debris — spent rocket stages, dead satellites and even lost spacewalker tools — orbiting Earth which pose a risk to orbiting satellites, which even a small piece of space trash could damage or destroy.</a:t>
            </a:r>
          </a:p>
          <a:p>
            <a:r>
              <a:rPr lang="en-US" dirty="0"/>
              <a:t>. The European Union has launched a new program to tackle the threat of space junk</a:t>
            </a:r>
          </a:p>
          <a:p>
            <a:endParaRPr lang="en-US" dirty="0"/>
          </a:p>
        </p:txBody>
      </p:sp>
      <p:sp>
        <p:nvSpPr>
          <p:cNvPr id="7" name="Content Placeholder 6"/>
          <p:cNvSpPr>
            <a:spLocks noGrp="1"/>
          </p:cNvSpPr>
          <p:nvPr>
            <p:ph sz="half" idx="2"/>
          </p:nvPr>
        </p:nvSpPr>
        <p:spPr/>
        <p:txBody>
          <a:bodyPr>
            <a:normAutofit fontScale="77500" lnSpcReduction="20000"/>
          </a:bodyPr>
          <a:lstStyle/>
          <a:p>
            <a:r>
              <a:rPr lang="en-US" sz="1800" dirty="0" smtClean="0"/>
              <a:t>March 2014</a:t>
            </a:r>
            <a:endParaRPr lang="en-US" sz="1800" dirty="0" smtClean="0"/>
          </a:p>
        </p:txBody>
      </p:sp>
      <p:sp>
        <p:nvSpPr>
          <p:cNvPr id="8"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2209800"/>
            <a:ext cx="4448175" cy="3790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0771523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3D Printers Could Build Futuristic Moon Colony </a:t>
            </a:r>
          </a:p>
        </p:txBody>
      </p:sp>
      <p:sp>
        <p:nvSpPr>
          <p:cNvPr id="3" name="Content Placeholder 2"/>
          <p:cNvSpPr>
            <a:spLocks noGrp="1"/>
          </p:cNvSpPr>
          <p:nvPr>
            <p:ph sz="half" idx="1"/>
          </p:nvPr>
        </p:nvSpPr>
        <p:spPr>
          <a:xfrm>
            <a:off x="228600" y="1219200"/>
            <a:ext cx="4267200" cy="762000"/>
          </a:xfrm>
        </p:spPr>
        <p:txBody>
          <a:bodyPr/>
          <a:lstStyle/>
          <a:p>
            <a:r>
              <a:rPr lang="en-US" i="1" dirty="0"/>
              <a:t>Feb 2, 2013 </a:t>
            </a:r>
            <a:endParaRPr lang="en-US" dirty="0"/>
          </a:p>
        </p:txBody>
      </p:sp>
      <p:sp>
        <p:nvSpPr>
          <p:cNvPr id="4" name="Content Placeholder 3"/>
          <p:cNvSpPr>
            <a:spLocks noGrp="1"/>
          </p:cNvSpPr>
          <p:nvPr>
            <p:ph sz="half" idx="2"/>
          </p:nvPr>
        </p:nvSpPr>
        <p:spPr>
          <a:xfrm>
            <a:off x="5257800" y="1219200"/>
            <a:ext cx="3581400" cy="5334000"/>
          </a:xfrm>
        </p:spPr>
        <p:txBody>
          <a:bodyPr/>
          <a:lstStyle/>
          <a:p>
            <a:r>
              <a:rPr lang="en-US" sz="2000" dirty="0"/>
              <a:t>The European Space Agency (ESA) study is investigating how practical constructing a manned base on the moon only using </a:t>
            </a:r>
            <a:r>
              <a:rPr lang="en-US" sz="2000" u="sng" dirty="0">
                <a:hlinkClick r:id="rId2"/>
              </a:rPr>
              <a:t>3D printing technology</a:t>
            </a:r>
            <a:r>
              <a:rPr lang="en-US" sz="2000" dirty="0"/>
              <a:t> could be, given that it would rely primarily on lunar dirt for building materials</a:t>
            </a:r>
          </a:p>
        </p:txBody>
      </p:sp>
      <p:pic>
        <p:nvPicPr>
          <p:cNvPr id="5" name="Picture 4"/>
          <p:cNvPicPr/>
          <p:nvPr/>
        </p:nvPicPr>
        <p:blipFill>
          <a:blip r:embed="rId3">
            <a:extLst>
              <a:ext uri="{28A0092B-C50C-407E-A947-70E740481C1C}">
                <a14:useLocalDpi xmlns:a14="http://schemas.microsoft.com/office/drawing/2010/main" val="0"/>
              </a:ext>
            </a:extLst>
          </a:blip>
          <a:stretch>
            <a:fillRect/>
          </a:stretch>
        </p:blipFill>
        <p:spPr>
          <a:xfrm>
            <a:off x="19877" y="2895600"/>
            <a:ext cx="5390323" cy="3828097"/>
          </a:xfrm>
          <a:prstGeom prst="rect">
            <a:avLst/>
          </a:prstGeom>
        </p:spPr>
      </p:pic>
    </p:spTree>
    <p:extLst>
      <p:ext uri="{BB962C8B-B14F-4D97-AF65-F5344CB8AC3E}">
        <p14:creationId xmlns:p14="http://schemas.microsoft.com/office/powerpoint/2010/main" val="18480012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ea typeface="Calibri"/>
                <a:cs typeface="Times New Roman"/>
              </a:rPr>
              <a:t>Other theories for the </a:t>
            </a:r>
            <a:br>
              <a:rPr lang="en-US" dirty="0" smtClean="0">
                <a:ea typeface="Calibri"/>
                <a:cs typeface="Times New Roman"/>
              </a:rPr>
            </a:br>
            <a:r>
              <a:rPr lang="en-US" dirty="0" smtClean="0">
                <a:ea typeface="Calibri"/>
                <a:cs typeface="Times New Roman"/>
              </a:rPr>
              <a:t>Origin </a:t>
            </a:r>
            <a:r>
              <a:rPr lang="en-US" dirty="0">
                <a:ea typeface="Calibri"/>
                <a:cs typeface="Times New Roman"/>
              </a:rPr>
              <a:t>of the </a:t>
            </a:r>
            <a:r>
              <a:rPr lang="en-US" dirty="0" smtClean="0">
                <a:ea typeface="Calibri"/>
                <a:cs typeface="Times New Roman"/>
              </a:rPr>
              <a:t>Universe</a:t>
            </a:r>
            <a:endParaRPr lang="en-US" dirty="0"/>
          </a:p>
        </p:txBody>
      </p:sp>
      <p:sp>
        <p:nvSpPr>
          <p:cNvPr id="5" name="Text Placeholder 4"/>
          <p:cNvSpPr>
            <a:spLocks noGrp="1"/>
          </p:cNvSpPr>
          <p:nvPr>
            <p:ph type="body" idx="1"/>
          </p:nvPr>
        </p:nvSpPr>
        <p:spPr/>
        <p:txBody>
          <a:bodyPr/>
          <a:lstStyle/>
          <a:p>
            <a:r>
              <a:rPr lang="en-US" dirty="0" smtClean="0">
                <a:ea typeface="Calibri"/>
                <a:cs typeface="Times New Roman"/>
              </a:rPr>
              <a:t>Steady </a:t>
            </a:r>
            <a:r>
              <a:rPr lang="en-US" dirty="0">
                <a:ea typeface="Calibri"/>
                <a:cs typeface="Times New Roman"/>
              </a:rPr>
              <a:t>state theory</a:t>
            </a:r>
            <a:endParaRPr lang="en-US" dirty="0"/>
          </a:p>
        </p:txBody>
      </p:sp>
      <p:sp>
        <p:nvSpPr>
          <p:cNvPr id="3" name="Content Placeholder 2"/>
          <p:cNvSpPr>
            <a:spLocks noGrp="1"/>
          </p:cNvSpPr>
          <p:nvPr>
            <p:ph sz="half" idx="2"/>
          </p:nvPr>
        </p:nvSpPr>
        <p:spPr/>
        <p:txBody>
          <a:bodyPr>
            <a:normAutofit/>
          </a:bodyPr>
          <a:lstStyle/>
          <a:p>
            <a:r>
              <a:rPr lang="en-US" dirty="0" smtClean="0">
                <a:ea typeface="Calibri"/>
                <a:cs typeface="Times New Roman"/>
              </a:rPr>
              <a:t>It </a:t>
            </a:r>
            <a:r>
              <a:rPr lang="en-US" dirty="0">
                <a:ea typeface="Calibri"/>
                <a:cs typeface="Times New Roman"/>
              </a:rPr>
              <a:t>suggests that the universe always has been the same as it is now.  The universe always existed and always will.   As the universe expands, new matter is created to keep the overall density of the universe the same or in a steady state. </a:t>
            </a:r>
            <a:endParaRPr lang="en-US" dirty="0"/>
          </a:p>
        </p:txBody>
      </p:sp>
      <p:sp>
        <p:nvSpPr>
          <p:cNvPr id="6" name="Text Placeholder 5"/>
          <p:cNvSpPr>
            <a:spLocks noGrp="1"/>
          </p:cNvSpPr>
          <p:nvPr>
            <p:ph type="body" sz="quarter" idx="3"/>
          </p:nvPr>
        </p:nvSpPr>
        <p:spPr/>
        <p:txBody>
          <a:bodyPr/>
          <a:lstStyle/>
          <a:p>
            <a:r>
              <a:rPr lang="en-US" dirty="0" smtClean="0">
                <a:ea typeface="Calibri"/>
                <a:cs typeface="Times New Roman"/>
              </a:rPr>
              <a:t>Oscillating </a:t>
            </a:r>
            <a:r>
              <a:rPr lang="en-US" dirty="0">
                <a:ea typeface="Calibri"/>
                <a:cs typeface="Times New Roman"/>
              </a:rPr>
              <a:t>model</a:t>
            </a:r>
            <a:endParaRPr lang="en-US" dirty="0"/>
          </a:p>
        </p:txBody>
      </p:sp>
      <p:sp>
        <p:nvSpPr>
          <p:cNvPr id="7" name="Content Placeholder 6"/>
          <p:cNvSpPr>
            <a:spLocks noGrp="1"/>
          </p:cNvSpPr>
          <p:nvPr>
            <p:ph sz="quarter" idx="4"/>
          </p:nvPr>
        </p:nvSpPr>
        <p:spPr/>
        <p:txBody>
          <a:bodyPr/>
          <a:lstStyle/>
          <a:p>
            <a:r>
              <a:rPr lang="en-US" dirty="0">
                <a:ea typeface="Calibri"/>
                <a:cs typeface="Times New Roman"/>
              </a:rPr>
              <a:t>In this model, the universe began with expansion. Over time, the expansion slowed and the universe contracted.  Then the process began again, oscillating back and forth. </a:t>
            </a:r>
          </a:p>
          <a:p>
            <a:endParaRPr lang="en-US" dirty="0"/>
          </a:p>
        </p:txBody>
      </p:sp>
    </p:spTree>
    <p:extLst>
      <p:ext uri="{BB962C8B-B14F-4D97-AF65-F5344CB8AC3E}">
        <p14:creationId xmlns:p14="http://schemas.microsoft.com/office/powerpoint/2010/main" val="117949664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198438"/>
            <a:ext cx="2905125" cy="639762"/>
          </a:xfrm>
        </p:spPr>
        <p:txBody>
          <a:bodyPr>
            <a:normAutofit fontScale="90000"/>
          </a:bodyPr>
          <a:lstStyle/>
          <a:p>
            <a:r>
              <a:rPr lang="en-US" dirty="0" smtClean="0"/>
              <a:t>Warp Drive</a:t>
            </a:r>
            <a:endParaRPr lang="en-US" dirty="0"/>
          </a:p>
        </p:txBody>
      </p:sp>
      <p:sp>
        <p:nvSpPr>
          <p:cNvPr id="3" name="Content Placeholder 2"/>
          <p:cNvSpPr>
            <a:spLocks noGrp="1"/>
          </p:cNvSpPr>
          <p:nvPr>
            <p:ph sz="half" idx="1"/>
          </p:nvPr>
        </p:nvSpPr>
        <p:spPr>
          <a:xfrm>
            <a:off x="0" y="1600200"/>
            <a:ext cx="4800600" cy="5105400"/>
          </a:xfrm>
        </p:spPr>
        <p:txBody>
          <a:bodyPr>
            <a:normAutofit fontScale="47500" lnSpcReduction="20000"/>
          </a:bodyPr>
          <a:lstStyle/>
          <a:p>
            <a:pPr>
              <a:lnSpc>
                <a:spcPct val="170000"/>
              </a:lnSpc>
            </a:pPr>
            <a:r>
              <a:rPr lang="en-US" b="1" dirty="0"/>
              <a:t>Warping space-time</a:t>
            </a:r>
            <a:endParaRPr lang="en-US" dirty="0"/>
          </a:p>
          <a:p>
            <a:pPr>
              <a:lnSpc>
                <a:spcPct val="170000"/>
              </a:lnSpc>
            </a:pPr>
            <a:r>
              <a:rPr lang="en-US" dirty="0"/>
              <a:t>An </a:t>
            </a:r>
            <a:r>
              <a:rPr lang="en-US" dirty="0" err="1"/>
              <a:t>Alcubierre</a:t>
            </a:r>
            <a:r>
              <a:rPr lang="en-US" dirty="0"/>
              <a:t> warp drive would involve a football-shape spacecraft attached to a large ring encircling it. This ring, potentially made of exotic matter, would cause space-time to warp around the starship, creating a region of contracted space in front of it and expanded space behind. [</a:t>
            </a:r>
            <a:r>
              <a:rPr lang="en-US" u="sng" dirty="0">
                <a:hlinkClick r:id="rId2"/>
              </a:rPr>
              <a:t>Star Trek's Warp Drive: Are We There Yet? | Video</a:t>
            </a:r>
            <a:r>
              <a:rPr lang="en-US" dirty="0"/>
              <a:t>] Meanwhile, </a:t>
            </a:r>
            <a:r>
              <a:rPr lang="en-US" u="sng" dirty="0">
                <a:hlinkClick r:id="rId3"/>
              </a:rPr>
              <a:t>the starship</a:t>
            </a:r>
            <a:r>
              <a:rPr lang="en-US" dirty="0"/>
              <a:t> itself would stay inside a bubble of flat space-time that wasn't being warped at all. "Everything within space is restricted by the speed of light," explained Richard </a:t>
            </a:r>
            <a:r>
              <a:rPr lang="en-US" dirty="0" err="1"/>
              <a:t>Obousy</a:t>
            </a:r>
            <a:r>
              <a:rPr lang="en-US" dirty="0"/>
              <a:t>, president of Icarus Interstellar, a non-profit group of scientists and engineers devoted to pursuing interstellar spaceflight. "But the really cool thing is space-time, the fabric of space, is not limited by the speed of light." With this concept, the spacecraft would be able to achieve an effective speed of about 10 times the speed of light, all without breaking the cosmic speed limit. </a:t>
            </a:r>
          </a:p>
        </p:txBody>
      </p:sp>
      <p:sp>
        <p:nvSpPr>
          <p:cNvPr id="4" name="Content Placeholder 3"/>
          <p:cNvSpPr>
            <a:spLocks noGrp="1"/>
          </p:cNvSpPr>
          <p:nvPr>
            <p:ph sz="half" idx="2"/>
          </p:nvPr>
        </p:nvSpPr>
        <p:spPr>
          <a:xfrm>
            <a:off x="4648200" y="304800"/>
            <a:ext cx="4038600" cy="6553200"/>
          </a:xfrm>
        </p:spPr>
        <p:txBody>
          <a:bodyPr>
            <a:normAutofit fontScale="47500" lnSpcReduction="20000"/>
          </a:bodyPr>
          <a:lstStyle/>
          <a:p>
            <a:pPr>
              <a:lnSpc>
                <a:spcPct val="170000"/>
              </a:lnSpc>
            </a:pPr>
            <a:r>
              <a:rPr lang="en-US" dirty="0"/>
              <a:t>The only problem is, previous studies estimated the warp drive would require a minimum amount of energy about equal to the mass-energy of the planet Jupiter. But recently White calculated what would happen if the shape of the ring encircling the spacecraft was adjusted into more of a rounded donut, as opposed to a flat ring. He found in that case, the warp drive could be powered by a mass about the size of a spacecraft like the Voyager 1 probe NASA launched in 1977. Furthermore, if the intensity of the space warps can be oscillated over time, the energy required is reduced even more, White found. "The findings I presented today change it from impractical to plausible and worth further investigation," White told SPACE.com. "The additional energy reduction realized by oscillating the bubble intensity is an interesting conjecture that we will enjoy looking at in the lab</a:t>
            </a:r>
            <a:r>
              <a:rPr lang="en-US" dirty="0" smtClean="0"/>
              <a:t>.“ </a:t>
            </a:r>
            <a:r>
              <a:rPr lang="en-US" dirty="0"/>
              <a:t> </a:t>
            </a:r>
          </a:p>
          <a:p>
            <a:pPr>
              <a:lnSpc>
                <a:spcPct val="170000"/>
              </a:lnSpc>
            </a:pPr>
            <a:r>
              <a:rPr lang="en-US" b="1" dirty="0"/>
              <a:t>Laboratory </a:t>
            </a:r>
            <a:r>
              <a:rPr lang="en-US" b="1" dirty="0" smtClean="0"/>
              <a:t>tests  </a:t>
            </a:r>
            <a:r>
              <a:rPr lang="en-US" dirty="0" smtClean="0"/>
              <a:t>White </a:t>
            </a:r>
            <a:r>
              <a:rPr lang="en-US" dirty="0"/>
              <a:t>and his colleagues have begun experimenting with a mini version of the </a:t>
            </a:r>
            <a:r>
              <a:rPr lang="en-US" u="sng" dirty="0">
                <a:hlinkClick r:id="rId4"/>
              </a:rPr>
              <a:t>warp drive</a:t>
            </a:r>
            <a:r>
              <a:rPr lang="en-US" dirty="0"/>
              <a:t> in their laboratory. </a:t>
            </a:r>
          </a:p>
          <a:p>
            <a:pPr>
              <a:lnSpc>
                <a:spcPct val="170000"/>
              </a:lnSpc>
            </a:pPr>
            <a:endParaRPr lang="en-US" dirty="0"/>
          </a:p>
        </p:txBody>
      </p:sp>
      <p:sp>
        <p:nvSpPr>
          <p:cNvPr id="5" name="Rectangle 4"/>
          <p:cNvSpPr/>
          <p:nvPr/>
        </p:nvSpPr>
        <p:spPr>
          <a:xfrm>
            <a:off x="1981200" y="838200"/>
            <a:ext cx="2743200" cy="938719"/>
          </a:xfrm>
          <a:prstGeom prst="rect">
            <a:avLst/>
          </a:prstGeom>
        </p:spPr>
        <p:txBody>
          <a:bodyPr wrap="square">
            <a:spAutoFit/>
          </a:bodyPr>
          <a:lstStyle/>
          <a:p>
            <a:r>
              <a:rPr lang="en-US" sz="1100" i="1" dirty="0"/>
              <a:t>By Clara </a:t>
            </a:r>
            <a:r>
              <a:rPr lang="en-US" sz="1100" i="1" dirty="0" err="1"/>
              <a:t>Moskowitz</a:t>
            </a:r>
            <a:r>
              <a:rPr lang="en-US" sz="1100" i="1" dirty="0"/>
              <a:t> | SPACE.com – September 17, 2012</a:t>
            </a:r>
            <a:endParaRPr lang="en-US" sz="1100" dirty="0"/>
          </a:p>
          <a:p>
            <a:r>
              <a:rPr lang="en-US" sz="1100" u="sng" dirty="0">
                <a:hlinkClick r:id="rId5"/>
              </a:rPr>
              <a:t>http://news.yahoo.com/warp-drive-may-more-feasible-thought-scientists-161301109.html</a:t>
            </a:r>
            <a:r>
              <a:rPr lang="en-US" sz="1100" dirty="0"/>
              <a:t> </a:t>
            </a:r>
          </a:p>
        </p:txBody>
      </p:sp>
      <p:pic>
        <p:nvPicPr>
          <p:cNvPr id="6" name="Picture 5" descr="A ring-shaped warp drive device could transport a football-shape starship (center) to effective speeds faster than light. The concept was first proposed by Mexican physicist Miguel Alcubierre.">
            <a:hlinkClick r:id="rId6"/>
          </p:cNvPr>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0" y="49695"/>
            <a:ext cx="1809750" cy="1190625"/>
          </a:xfrm>
          <a:prstGeom prst="rect">
            <a:avLst/>
          </a:prstGeom>
          <a:noFill/>
          <a:ln>
            <a:noFill/>
          </a:ln>
        </p:spPr>
      </p:pic>
    </p:spTree>
    <p:extLst>
      <p:ext uri="{BB962C8B-B14F-4D97-AF65-F5344CB8AC3E}">
        <p14:creationId xmlns:p14="http://schemas.microsoft.com/office/powerpoint/2010/main" val="298839291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100" b="1" dirty="0"/>
              <a:t>Mystery of Moon's Magnetic Field Deepens</a:t>
            </a:r>
            <a:r>
              <a:rPr lang="en-US" sz="3100" dirty="0"/>
              <a:t/>
            </a:r>
            <a:br>
              <a:rPr lang="en-US" sz="3100" dirty="0"/>
            </a:br>
            <a:r>
              <a:rPr lang="en-US" sz="3100" i="1" dirty="0"/>
              <a:t>By Charles Q. Choi | SPACE.com – Sat, May 18, </a:t>
            </a:r>
            <a:r>
              <a:rPr lang="en-US" sz="3100" i="1" dirty="0" smtClean="0"/>
              <a:t>2013</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The </a:t>
            </a:r>
            <a:r>
              <a:rPr lang="en-US" dirty="0"/>
              <a:t>moon generated a surprisingly intense magnetic field until at least 3.56 billion years ago, 160 million years longer than previously thought, a new study reports. These findings could shed light not just on the magnetic field of </a:t>
            </a:r>
            <a:r>
              <a:rPr lang="en-US" dirty="0">
                <a:hlinkClick r:id="rId2"/>
              </a:rPr>
              <a:t>the moon</a:t>
            </a:r>
            <a:r>
              <a:rPr lang="en-US" dirty="0"/>
              <a:t>, which is now extremely weak, but on that of asteroids and other distant worlds, investigators added. Earth's magnetic field is created by its internal dynamo, which itself is generated by the planet's churning molten metal core. Research increasingly suggests that the moon once had a dynamo as well, with evidence of magnetism found in lunar rocks returned by Apollo astronauts. </a:t>
            </a:r>
          </a:p>
          <a:p>
            <a:endParaRPr lang="en-US" dirty="0"/>
          </a:p>
        </p:txBody>
      </p:sp>
    </p:spTree>
    <p:extLst>
      <p:ext uri="{BB962C8B-B14F-4D97-AF65-F5344CB8AC3E}">
        <p14:creationId xmlns:p14="http://schemas.microsoft.com/office/powerpoint/2010/main" val="311038052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534400" cy="1143000"/>
          </a:xfrm>
        </p:spPr>
        <p:txBody>
          <a:bodyPr>
            <a:normAutofit/>
          </a:bodyPr>
          <a:lstStyle/>
          <a:p>
            <a:r>
              <a:rPr lang="en-US" sz="2200" dirty="0"/>
              <a:t>Mysterious Energy Ribbon at Solar System's Edge a 'Cosmic Roadmap'</a:t>
            </a:r>
            <a:br>
              <a:rPr lang="en-US" sz="2200" dirty="0"/>
            </a:br>
            <a:r>
              <a:rPr lang="en-US" sz="2200" dirty="0"/>
              <a:t>By </a:t>
            </a:r>
            <a:r>
              <a:rPr lang="en-US" sz="2200" b="1" dirty="0" err="1"/>
              <a:t>by</a:t>
            </a:r>
            <a:r>
              <a:rPr lang="en-US" sz="2200" b="1" dirty="0"/>
              <a:t> Elizabeth Howell, SPACE.com </a:t>
            </a:r>
            <a:r>
              <a:rPr lang="en-US" sz="2200" b="1" dirty="0" smtClean="0"/>
              <a:t>Contributor </a:t>
            </a:r>
            <a:r>
              <a:rPr lang="en-US" sz="2200" dirty="0" smtClean="0"/>
              <a:t>February </a:t>
            </a:r>
            <a:r>
              <a:rPr lang="en-US" sz="2200" dirty="0"/>
              <a:t>13, 2014 </a:t>
            </a:r>
            <a:endParaRPr lang="en-US" dirty="0"/>
          </a:p>
        </p:txBody>
      </p:sp>
      <p:sp>
        <p:nvSpPr>
          <p:cNvPr id="3" name="Content Placeholder 2"/>
          <p:cNvSpPr>
            <a:spLocks noGrp="1"/>
          </p:cNvSpPr>
          <p:nvPr>
            <p:ph idx="1"/>
          </p:nvPr>
        </p:nvSpPr>
        <p:spPr/>
        <p:txBody>
          <a:bodyPr>
            <a:normAutofit fontScale="70000" lnSpcReduction="20000"/>
          </a:bodyPr>
          <a:lstStyle/>
          <a:p>
            <a:r>
              <a:rPr lang="en-US" dirty="0" smtClean="0"/>
              <a:t>Cosmic </a:t>
            </a:r>
            <a:r>
              <a:rPr lang="en-US" dirty="0"/>
              <a:t>ray intensities (left) compared with predictions (right) from NASA's IBEX spacecraft. The …</a:t>
            </a:r>
          </a:p>
          <a:p>
            <a:r>
              <a:rPr lang="en-US" dirty="0"/>
              <a:t>A strange ribbon of energy and particles at the edge of the solar system first spotted by a NASA spacecraft appears to serve as a sort of "roadmap in the sky" for the interstellar magnetic field, scientists say. By comparing ground-based studies and in-space observations of </a:t>
            </a:r>
            <a:r>
              <a:rPr lang="en-US" dirty="0">
                <a:hlinkClick r:id="rId2"/>
              </a:rPr>
              <a:t>solar system's mysterious energy ribbon</a:t>
            </a:r>
            <a:r>
              <a:rPr lang="en-US" dirty="0"/>
              <a:t>, which was first discovered by NASA's Interstellar Boundary Explorer (IBEX) in 2009, scientists are learning more details about the conditions at the solar system's edge. The study also sheds light into the sun's environment protects the solar system from high-energy cosmic rays. "What I always have been trying to do was to establish a clear connection between the very high-energy </a:t>
            </a:r>
            <a:r>
              <a:rPr lang="en-US" dirty="0">
                <a:hlinkClick r:id="rId3"/>
              </a:rPr>
              <a:t>cosmic rays</a:t>
            </a:r>
            <a:r>
              <a:rPr lang="en-US" dirty="0"/>
              <a:t> we're seeing [from the ground] and what IBEX is seeing," study leader Nathan </a:t>
            </a:r>
            <a:r>
              <a:rPr lang="en-US" dirty="0" err="1"/>
              <a:t>Schwadron</a:t>
            </a:r>
            <a:r>
              <a:rPr lang="en-US" dirty="0"/>
              <a:t>, a physicist at the University of New Hampshire, told Space.com.</a:t>
            </a:r>
          </a:p>
          <a:p>
            <a:endParaRPr lang="en-US" dirty="0"/>
          </a:p>
        </p:txBody>
      </p:sp>
      <p:pic>
        <p:nvPicPr>
          <p:cNvPr id="4" name="Picture 3" descr="Mysterious Energy Ribbon at Solar System&amp;#39;s Edge a &amp;#39;Cosmic Roadmap&amp;#39;">
            <a:hlinkClick r:id="rId4"/>
          </p:cNvPr>
          <p:cNvPicPr/>
          <p:nvPr/>
        </p:nvPicPr>
        <p:blipFill>
          <a:blip r:embed="rId5">
            <a:extLst>
              <a:ext uri="{28A0092B-C50C-407E-A947-70E740481C1C}">
                <a14:useLocalDpi xmlns:a14="http://schemas.microsoft.com/office/drawing/2010/main" val="0"/>
              </a:ext>
            </a:extLst>
          </a:blip>
          <a:srcRect/>
          <a:stretch>
            <a:fillRect/>
          </a:stretch>
        </p:blipFill>
        <p:spPr bwMode="auto">
          <a:xfrm>
            <a:off x="3143250" y="5791200"/>
            <a:ext cx="3105150" cy="1066800"/>
          </a:xfrm>
          <a:prstGeom prst="rect">
            <a:avLst/>
          </a:prstGeom>
          <a:noFill/>
          <a:ln>
            <a:noFill/>
          </a:ln>
        </p:spPr>
      </p:pic>
    </p:spTree>
    <p:extLst>
      <p:ext uri="{BB962C8B-B14F-4D97-AF65-F5344CB8AC3E}">
        <p14:creationId xmlns:p14="http://schemas.microsoft.com/office/powerpoint/2010/main" val="216586238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019800" cy="1143000"/>
          </a:xfrm>
        </p:spPr>
        <p:txBody>
          <a:bodyPr>
            <a:normAutofit fontScale="90000"/>
          </a:bodyPr>
          <a:lstStyle/>
          <a:p>
            <a:r>
              <a:rPr lang="en-US" sz="2700" b="1" dirty="0"/>
              <a:t>Monster Black Hole Burp Surprises Scientists</a:t>
            </a:r>
            <a:r>
              <a:rPr lang="en-US" sz="2700" dirty="0"/>
              <a:t/>
            </a:r>
            <a:br>
              <a:rPr lang="en-US" sz="2700" dirty="0"/>
            </a:br>
            <a:r>
              <a:rPr lang="en-US" sz="2700" i="1" dirty="0"/>
              <a:t>By Tia </a:t>
            </a:r>
            <a:r>
              <a:rPr lang="en-US" sz="2700" i="1" dirty="0" err="1"/>
              <a:t>Ghose</a:t>
            </a:r>
            <a:r>
              <a:rPr lang="en-US" sz="2700" i="1" dirty="0"/>
              <a:t>, </a:t>
            </a:r>
            <a:r>
              <a:rPr lang="en-US" sz="2700" i="1" dirty="0" err="1"/>
              <a:t>LiveScience</a:t>
            </a:r>
            <a:r>
              <a:rPr lang="en-US" sz="2700" i="1"/>
              <a:t> </a:t>
            </a:r>
            <a:r>
              <a:rPr lang="en-US" sz="2700" i="1" smtClean="0"/>
              <a:t>SPACE.com</a:t>
            </a:r>
            <a:r>
              <a:rPr lang="en-US" sz="2700" i="1" dirty="0"/>
              <a:t> </a:t>
            </a:r>
            <a:r>
              <a:rPr lang="en-US" sz="2700" i="1" dirty="0" smtClean="0"/>
              <a:t>–</a:t>
            </a:r>
            <a:r>
              <a:rPr lang="en-US" sz="2700" dirty="0"/>
              <a:t/>
            </a:r>
            <a:br>
              <a:rPr lang="en-US" sz="2700" dirty="0"/>
            </a:br>
            <a:r>
              <a:rPr lang="en-US" sz="2700" dirty="0"/>
              <a:t>A massive outburst erupts from </a:t>
            </a:r>
            <a:r>
              <a:rPr lang="en-US" sz="2700" dirty="0" smtClean="0"/>
              <a:t>…</a:t>
            </a:r>
            <a:endParaRPr lang="en-US" dirty="0"/>
          </a:p>
        </p:txBody>
      </p:sp>
      <p:sp>
        <p:nvSpPr>
          <p:cNvPr id="3" name="Content Placeholder 2"/>
          <p:cNvSpPr>
            <a:spLocks noGrp="1"/>
          </p:cNvSpPr>
          <p:nvPr>
            <p:ph idx="1"/>
          </p:nvPr>
        </p:nvSpPr>
        <p:spPr>
          <a:xfrm>
            <a:off x="457200" y="1752600"/>
            <a:ext cx="8229600" cy="4419600"/>
          </a:xfrm>
        </p:spPr>
        <p:txBody>
          <a:bodyPr>
            <a:normAutofit fontScale="47500" lnSpcReduction="20000"/>
          </a:bodyPr>
          <a:lstStyle/>
          <a:p>
            <a:r>
              <a:rPr lang="en-US" dirty="0" smtClean="0"/>
              <a:t>LONG </a:t>
            </a:r>
            <a:r>
              <a:rPr lang="en-US" dirty="0"/>
              <a:t>BEACH, Calif. – Astronomers have discovered what appears to be colossal belch from a massive black hole at the heart of a distant galaxy. The outburst was 10 times as bright as the biggest star explosion, scientists say.</a:t>
            </a:r>
          </a:p>
          <a:p>
            <a:r>
              <a:rPr lang="en-US" dirty="0"/>
              <a:t>The potential super-sized </a:t>
            </a:r>
            <a:r>
              <a:rPr lang="en-US" dirty="0">
                <a:hlinkClick r:id="rId2"/>
              </a:rPr>
              <a:t>black hole</a:t>
            </a:r>
            <a:r>
              <a:rPr lang="en-US" dirty="0"/>
              <a:t> burp find came as astronomers studied the galaxy NGC 660, which is located 44 million light-years away in the constellation Pisces.</a:t>
            </a:r>
          </a:p>
          <a:p>
            <a:r>
              <a:rPr lang="en-US" dirty="0"/>
              <a:t>"The discovery was entirely serendipitous. Our observations were spread over a few years, and when we looked at them, we found that one galaxy had changed over that time from being placid and quiescent to undergone a hugely energetic outburst at the end," study researcher Robert Minchin of Arecibo Observatory in Puerto Rico said in a statement.</a:t>
            </a:r>
          </a:p>
          <a:p>
            <a:r>
              <a:rPr lang="en-US" dirty="0" smtClean="0"/>
              <a:t>Instead </a:t>
            </a:r>
            <a:r>
              <a:rPr lang="en-US" dirty="0"/>
              <a:t>of an expanding ring of material suggesting a supernova event, the researchers found five locations with bright radio emissions clustered around the galaxy's core</a:t>
            </a:r>
            <a:r>
              <a:rPr lang="en-US" dirty="0" smtClean="0"/>
              <a:t>. "</a:t>
            </a:r>
            <a:r>
              <a:rPr lang="en-US" dirty="0"/>
              <a:t>The most likely explanation is that there are jets coming from the core, but they are </a:t>
            </a:r>
            <a:r>
              <a:rPr lang="en-US" dirty="0" err="1"/>
              <a:t>precessing</a:t>
            </a:r>
            <a:r>
              <a:rPr lang="en-US" dirty="0"/>
              <a:t>, or wobbling, and the hot spots we see are where the jets slammed into the material near the galaxy's </a:t>
            </a:r>
            <a:r>
              <a:rPr lang="en-US" dirty="0" smtClean="0"/>
              <a:t>nucleus.</a:t>
            </a:r>
            <a:endParaRPr lang="en-US" dirty="0"/>
          </a:p>
          <a:p>
            <a:r>
              <a:rPr lang="en-US" dirty="0"/>
              <a:t> Those </a:t>
            </a:r>
            <a:r>
              <a:rPr lang="en-US" dirty="0" smtClean="0"/>
              <a:t>jets would </a:t>
            </a:r>
            <a:r>
              <a:rPr lang="en-US" dirty="0"/>
              <a:t>mean the outburst likely came from a supermassive black hole at the heart of galaxy NGC 660. As the black hole devours dust and mass, it pulls a whirling disk of matter into its heart that spews jets of particles as it is consumed.</a:t>
            </a:r>
          </a:p>
          <a:p>
            <a:r>
              <a:rPr lang="en-US" dirty="0">
                <a:hlinkClick r:id="rId3"/>
              </a:rPr>
              <a:t>Supermassive black holes</a:t>
            </a:r>
            <a:r>
              <a:rPr lang="en-US" dirty="0"/>
              <a:t> are colossal structures at the cores of galaxies that are between millions and billions of times as massive as the sun. They are much larger than stellar-mass black holes, which are created from the deaths of giant stars and can contain the mass of about 10 suns</a:t>
            </a:r>
            <a:r>
              <a:rPr lang="en-US" dirty="0" smtClean="0"/>
              <a:t>.</a:t>
            </a:r>
            <a:endParaRPr lang="en-US" dirty="0"/>
          </a:p>
        </p:txBody>
      </p:sp>
      <p:pic>
        <p:nvPicPr>
          <p:cNvPr id="4" name="Picture 3" descr="Monster Black Hole Burp Surprises Scientists"/>
          <p:cNvPicPr/>
          <p:nvPr/>
        </p:nvPicPr>
        <p:blipFill>
          <a:blip r:embed="rId4" cstate="print"/>
          <a:srcRect/>
          <a:stretch>
            <a:fillRect/>
          </a:stretch>
        </p:blipFill>
        <p:spPr bwMode="auto">
          <a:xfrm>
            <a:off x="6343650" y="0"/>
            <a:ext cx="2800350" cy="1661160"/>
          </a:xfrm>
          <a:prstGeom prst="rect">
            <a:avLst/>
          </a:prstGeom>
          <a:noFill/>
          <a:ln w="9525">
            <a:noFill/>
            <a:miter lim="800000"/>
            <a:headEnd/>
            <a:tailEnd/>
          </a:ln>
        </p:spPr>
      </p:pic>
    </p:spTree>
    <p:extLst>
      <p:ext uri="{BB962C8B-B14F-4D97-AF65-F5344CB8AC3E}">
        <p14:creationId xmlns:p14="http://schemas.microsoft.com/office/powerpoint/2010/main" val="6355388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400" dirty="0">
                <a:ea typeface="Calibri"/>
                <a:cs typeface="Times New Roman"/>
              </a:rPr>
              <a:t>Big Bang </a:t>
            </a:r>
            <a:r>
              <a:rPr lang="en-US" sz="2400" dirty="0" smtClean="0">
                <a:ea typeface="Calibri"/>
                <a:cs typeface="Times New Roman"/>
              </a:rPr>
              <a:t>theory  occurred approximately </a:t>
            </a:r>
            <a:r>
              <a:rPr lang="en-US" sz="2400" dirty="0">
                <a:ea typeface="Calibri"/>
                <a:cs typeface="Times New Roman"/>
              </a:rPr>
              <a:t>13.7 billion years ago</a:t>
            </a:r>
            <a:r>
              <a:rPr lang="en-US" sz="2400" dirty="0" smtClean="0">
                <a:ea typeface="Calibri"/>
                <a:cs typeface="Times New Roman"/>
              </a:rPr>
              <a:t>. </a:t>
            </a:r>
            <a:endParaRPr lang="en-US" sz="2400" b="1" dirty="0"/>
          </a:p>
        </p:txBody>
      </p:sp>
      <p:sp>
        <p:nvSpPr>
          <p:cNvPr id="5" name="Content Placeholder 4"/>
          <p:cNvSpPr>
            <a:spLocks noGrp="1"/>
          </p:cNvSpPr>
          <p:nvPr>
            <p:ph idx="1"/>
          </p:nvPr>
        </p:nvSpPr>
        <p:spPr/>
        <p:txBody>
          <a:bodyPr>
            <a:normAutofit fontScale="55000" lnSpcReduction="20000"/>
          </a:bodyPr>
          <a:lstStyle/>
          <a:p>
            <a:pPr>
              <a:lnSpc>
                <a:spcPct val="170000"/>
              </a:lnSpc>
            </a:pPr>
            <a:r>
              <a:rPr lang="en-US" dirty="0">
                <a:ea typeface="Calibri"/>
                <a:cs typeface="Times New Roman"/>
              </a:rPr>
              <a:t> </a:t>
            </a:r>
            <a:r>
              <a:rPr lang="en-US" dirty="0" smtClean="0">
                <a:ea typeface="Calibri"/>
                <a:cs typeface="Times New Roman"/>
              </a:rPr>
              <a:t>we </a:t>
            </a:r>
            <a:r>
              <a:rPr lang="en-US" dirty="0">
                <a:ea typeface="Calibri"/>
                <a:cs typeface="Times New Roman"/>
              </a:rPr>
              <a:t>are reasonably certain that the universe </a:t>
            </a:r>
            <a:r>
              <a:rPr lang="en-US" dirty="0" smtClean="0">
                <a:ea typeface="Calibri"/>
                <a:cs typeface="Times New Roman"/>
              </a:rPr>
              <a:t> had </a:t>
            </a:r>
            <a:r>
              <a:rPr lang="en-US" dirty="0">
                <a:ea typeface="Calibri"/>
                <a:cs typeface="Times New Roman"/>
              </a:rPr>
              <a:t>a beginning. </a:t>
            </a:r>
            <a:endParaRPr lang="en-US" dirty="0" smtClean="0">
              <a:ea typeface="Calibri"/>
              <a:cs typeface="Times New Roman"/>
            </a:endParaRPr>
          </a:p>
          <a:p>
            <a:pPr>
              <a:lnSpc>
                <a:spcPct val="170000"/>
              </a:lnSpc>
            </a:pPr>
            <a:r>
              <a:rPr lang="en-US" dirty="0" smtClean="0">
                <a:ea typeface="Calibri"/>
                <a:cs typeface="Times New Roman"/>
              </a:rPr>
              <a:t>According </a:t>
            </a:r>
            <a:r>
              <a:rPr lang="en-US" dirty="0">
                <a:ea typeface="Calibri"/>
                <a:cs typeface="Times New Roman"/>
              </a:rPr>
              <a:t>to the standard theory, our universe sprang into existence as </a:t>
            </a:r>
            <a:r>
              <a:rPr lang="en-US" dirty="0" smtClean="0">
                <a:ea typeface="Calibri"/>
                <a:cs typeface="Times New Roman"/>
              </a:rPr>
              <a:t>a "singularity</a:t>
            </a:r>
            <a:r>
              <a:rPr lang="en-US" dirty="0">
                <a:ea typeface="Calibri"/>
                <a:cs typeface="Times New Roman"/>
              </a:rPr>
              <a:t>" around 13.7 billion years ago.  </a:t>
            </a:r>
            <a:endParaRPr lang="en-US" dirty="0" smtClean="0">
              <a:ea typeface="Calibri"/>
              <a:cs typeface="Times New Roman"/>
            </a:endParaRPr>
          </a:p>
          <a:p>
            <a:pPr>
              <a:lnSpc>
                <a:spcPct val="170000"/>
              </a:lnSpc>
            </a:pPr>
            <a:r>
              <a:rPr lang="en-US" dirty="0" smtClean="0">
                <a:ea typeface="Calibri"/>
                <a:cs typeface="Times New Roman"/>
              </a:rPr>
              <a:t>Prior </a:t>
            </a:r>
            <a:r>
              <a:rPr lang="en-US" dirty="0">
                <a:ea typeface="Calibri"/>
                <a:cs typeface="Times New Roman"/>
              </a:rPr>
              <a:t>to the singularity, </a:t>
            </a:r>
            <a:r>
              <a:rPr lang="en-US" i="1" dirty="0">
                <a:ea typeface="Calibri"/>
                <a:cs typeface="Times New Roman"/>
              </a:rPr>
              <a:t>nothing</a:t>
            </a:r>
            <a:r>
              <a:rPr lang="en-US" dirty="0">
                <a:ea typeface="Calibri"/>
                <a:cs typeface="Times New Roman"/>
              </a:rPr>
              <a:t> existed, not space, time, matter, or energy - nothing.  We don't know where it came from, why it's here, or even where it is. All we really know is that </a:t>
            </a:r>
            <a:r>
              <a:rPr lang="en-US" dirty="0" smtClean="0">
                <a:ea typeface="Calibri"/>
                <a:cs typeface="Times New Roman"/>
              </a:rPr>
              <a:t>at </a:t>
            </a:r>
            <a:r>
              <a:rPr lang="en-US" dirty="0">
                <a:ea typeface="Calibri"/>
                <a:cs typeface="Times New Roman"/>
              </a:rPr>
              <a:t>one time it didn't </a:t>
            </a:r>
            <a:r>
              <a:rPr lang="en-US" dirty="0" smtClean="0">
                <a:ea typeface="Calibri"/>
                <a:cs typeface="Times New Roman"/>
              </a:rPr>
              <a:t>exist.</a:t>
            </a:r>
          </a:p>
          <a:p>
            <a:pPr>
              <a:lnSpc>
                <a:spcPct val="170000"/>
              </a:lnSpc>
            </a:pPr>
            <a:r>
              <a:rPr lang="en-US" dirty="0" smtClean="0">
                <a:ea typeface="Calibri"/>
                <a:cs typeface="Times New Roman"/>
              </a:rPr>
              <a:t> </a:t>
            </a:r>
            <a:r>
              <a:rPr lang="en-US" dirty="0"/>
              <a:t>At a singularity, space and time cease to exist as we know them. </a:t>
            </a:r>
            <a:endParaRPr lang="en-US" dirty="0" smtClean="0"/>
          </a:p>
          <a:p>
            <a:pPr>
              <a:lnSpc>
                <a:spcPct val="170000"/>
              </a:lnSpc>
            </a:pPr>
            <a:r>
              <a:rPr lang="en-US" dirty="0" smtClean="0"/>
              <a:t>The </a:t>
            </a:r>
            <a:r>
              <a:rPr lang="en-US" dirty="0"/>
              <a:t>laws of physics as we know them break down at a singularity, so it's not really possible to envision something with infinite density and zero volume</a:t>
            </a:r>
          </a:p>
          <a:p>
            <a:pPr>
              <a:lnSpc>
                <a:spcPct val="170000"/>
              </a:lnSpc>
            </a:pPr>
            <a:endParaRPr lang="en-US" dirty="0"/>
          </a:p>
        </p:txBody>
      </p:sp>
    </p:spTree>
    <p:extLst>
      <p:ext uri="{BB962C8B-B14F-4D97-AF65-F5344CB8AC3E}">
        <p14:creationId xmlns:p14="http://schemas.microsoft.com/office/powerpoint/2010/main" val="2916424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28600"/>
            <a:ext cx="3276600" cy="1630362"/>
          </a:xfrm>
        </p:spPr>
        <p:txBody>
          <a:bodyPr>
            <a:normAutofit/>
          </a:bodyPr>
          <a:lstStyle/>
          <a:p>
            <a:r>
              <a:rPr lang="en-US" sz="3200" b="1" i="1" dirty="0">
                <a:solidFill>
                  <a:srgbClr val="222222"/>
                </a:solidFill>
                <a:latin typeface="MS Reference Sans Serif"/>
                <a:ea typeface="Times New Roman"/>
                <a:cs typeface="Arial"/>
              </a:rPr>
              <a:t>Big Bang Theory - The Premise</a:t>
            </a:r>
            <a:r>
              <a:rPr lang="en-US" sz="3200" i="1" dirty="0">
                <a:solidFill>
                  <a:srgbClr val="222222"/>
                </a:solidFill>
                <a:latin typeface="MS Reference Sans Serif"/>
                <a:ea typeface="Times New Roman"/>
                <a:cs typeface="Arial"/>
              </a:rPr>
              <a:t>. </a:t>
            </a:r>
            <a:endParaRPr lang="en-US" sz="3200" dirty="0"/>
          </a:p>
        </p:txBody>
      </p:sp>
      <p:sp>
        <p:nvSpPr>
          <p:cNvPr id="3" name="Content Placeholder 2"/>
          <p:cNvSpPr>
            <a:spLocks noGrp="1"/>
          </p:cNvSpPr>
          <p:nvPr>
            <p:ph sz="half" idx="1"/>
          </p:nvPr>
        </p:nvSpPr>
        <p:spPr>
          <a:xfrm>
            <a:off x="457200" y="1905000"/>
            <a:ext cx="2819400" cy="4221163"/>
          </a:xfrm>
        </p:spPr>
        <p:txBody>
          <a:bodyPr>
            <a:noAutofit/>
          </a:bodyPr>
          <a:lstStyle/>
          <a:p>
            <a:pPr marL="0" marR="0" indent="0">
              <a:lnSpc>
                <a:spcPct val="150000"/>
              </a:lnSpc>
              <a:spcBef>
                <a:spcPts val="0"/>
              </a:spcBef>
              <a:spcAft>
                <a:spcPts val="1000"/>
              </a:spcAft>
              <a:buNone/>
            </a:pPr>
            <a:r>
              <a:rPr lang="en-US" sz="2000" b="1" u="sng" dirty="0">
                <a:latin typeface="MS Reference Sans Serif"/>
                <a:ea typeface="Calibri"/>
                <a:cs typeface="Times New Roman"/>
              </a:rPr>
              <a:t>Begins with SINGULARITY-</a:t>
            </a:r>
            <a:r>
              <a:rPr lang="en-US" sz="2000" dirty="0">
                <a:latin typeface="MS Reference Sans Serif"/>
                <a:ea typeface="Calibri"/>
                <a:cs typeface="Times New Roman"/>
              </a:rPr>
              <a:t> everything in the universe formed at this time</a:t>
            </a:r>
            <a:endParaRPr lang="en-US" sz="2000" dirty="0">
              <a:ea typeface="Calibri"/>
              <a:cs typeface="Times New Roman"/>
            </a:endParaRPr>
          </a:p>
          <a:p>
            <a:pPr marL="0" marR="0" indent="0">
              <a:lnSpc>
                <a:spcPct val="150000"/>
              </a:lnSpc>
              <a:spcBef>
                <a:spcPts val="0"/>
              </a:spcBef>
              <a:spcAft>
                <a:spcPts val="1000"/>
              </a:spcAft>
              <a:buNone/>
            </a:pPr>
            <a:r>
              <a:rPr lang="en-US" sz="2000" b="1" u="sng" dirty="0">
                <a:latin typeface="MS Reference Sans Serif"/>
                <a:ea typeface="Calibri"/>
                <a:cs typeface="Times New Roman"/>
              </a:rPr>
              <a:t>Big </a:t>
            </a:r>
            <a:r>
              <a:rPr lang="en-US" sz="2000" b="1" u="sng" dirty="0" smtClean="0">
                <a:latin typeface="MS Reference Sans Serif"/>
                <a:ea typeface="Calibri"/>
                <a:cs typeface="Times New Roman"/>
              </a:rPr>
              <a:t>Bang/ INFLATION</a:t>
            </a:r>
            <a:r>
              <a:rPr lang="en-US" sz="2000" dirty="0" smtClean="0">
                <a:latin typeface="MS Reference Sans Serif"/>
                <a:ea typeface="Calibri"/>
                <a:cs typeface="Times New Roman"/>
              </a:rPr>
              <a:t> </a:t>
            </a:r>
            <a:r>
              <a:rPr lang="en-US" sz="2000" dirty="0">
                <a:latin typeface="MS Reference Sans Serif"/>
                <a:ea typeface="Calibri"/>
                <a:cs typeface="Times New Roman"/>
              </a:rPr>
              <a:t>Rapid expansion outward</a:t>
            </a:r>
            <a:r>
              <a:rPr lang="en-US" sz="2000" b="1" dirty="0">
                <a:solidFill>
                  <a:srgbClr val="222222"/>
                </a:solidFill>
                <a:latin typeface="MS Reference Sans Serif"/>
                <a:ea typeface="Times New Roman"/>
                <a:cs typeface="Arial"/>
              </a:rPr>
              <a:t> </a:t>
            </a:r>
            <a:endParaRPr lang="en-US" sz="2000" dirty="0">
              <a:ea typeface="Calibri"/>
              <a:cs typeface="Times New Roman"/>
            </a:endParaRPr>
          </a:p>
          <a:p>
            <a:endParaRPr lang="en-US" sz="2400" dirty="0"/>
          </a:p>
        </p:txBody>
      </p:sp>
      <p:sp>
        <p:nvSpPr>
          <p:cNvPr id="4" name="Content Placeholder 3"/>
          <p:cNvSpPr>
            <a:spLocks noGrp="1"/>
          </p:cNvSpPr>
          <p:nvPr>
            <p:ph sz="half" idx="2"/>
          </p:nvPr>
        </p:nvSpPr>
        <p:spPr>
          <a:xfrm>
            <a:off x="3505200" y="457200"/>
            <a:ext cx="5334000" cy="6096000"/>
          </a:xfrm>
        </p:spPr>
        <p:txBody>
          <a:bodyPr>
            <a:noAutofit/>
          </a:bodyPr>
          <a:lstStyle/>
          <a:p>
            <a:pPr>
              <a:lnSpc>
                <a:spcPct val="170000"/>
              </a:lnSpc>
            </a:pPr>
            <a:r>
              <a:rPr lang="en-US" sz="1800" b="1" dirty="0" smtClean="0">
                <a:solidFill>
                  <a:srgbClr val="222222"/>
                </a:solidFill>
                <a:latin typeface="Malgun Gothic" panose="020B0503020000020004" pitchFamily="34" charset="-127"/>
                <a:ea typeface="Malgun Gothic" panose="020B0503020000020004" pitchFamily="34" charset="-127"/>
                <a:cs typeface="Arial"/>
              </a:rPr>
              <a:t>After </a:t>
            </a:r>
            <a:r>
              <a:rPr lang="en-US" sz="1800" b="1" dirty="0">
                <a:solidFill>
                  <a:srgbClr val="222222"/>
                </a:solidFill>
                <a:latin typeface="Malgun Gothic" panose="020B0503020000020004" pitchFamily="34" charset="-127"/>
                <a:ea typeface="Malgun Gothic" panose="020B0503020000020004" pitchFamily="34" charset="-127"/>
                <a:cs typeface="Arial"/>
              </a:rPr>
              <a:t>its initial appearance, it apparently inflated (the "Big Bang"), expanded and cooled, going from very, very small and very, very hot, to the size and temperature of our current universe. </a:t>
            </a:r>
            <a:endParaRPr lang="en-US" sz="1800" b="1" dirty="0" smtClean="0">
              <a:solidFill>
                <a:srgbClr val="222222"/>
              </a:solidFill>
              <a:latin typeface="Malgun Gothic" panose="020B0503020000020004" pitchFamily="34" charset="-127"/>
              <a:ea typeface="Malgun Gothic" panose="020B0503020000020004" pitchFamily="34" charset="-127"/>
              <a:cs typeface="Arial"/>
            </a:endParaRPr>
          </a:p>
          <a:p>
            <a:pPr>
              <a:lnSpc>
                <a:spcPct val="170000"/>
              </a:lnSpc>
            </a:pPr>
            <a:r>
              <a:rPr lang="en-US" sz="1800" b="1" dirty="0" smtClean="0">
                <a:solidFill>
                  <a:srgbClr val="222222"/>
                </a:solidFill>
                <a:latin typeface="Malgun Gothic" panose="020B0503020000020004" pitchFamily="34" charset="-127"/>
                <a:ea typeface="Malgun Gothic" panose="020B0503020000020004" pitchFamily="34" charset="-127"/>
                <a:cs typeface="Arial"/>
              </a:rPr>
              <a:t>It </a:t>
            </a:r>
            <a:r>
              <a:rPr lang="en-US" sz="1800" b="1" dirty="0">
                <a:solidFill>
                  <a:srgbClr val="222222"/>
                </a:solidFill>
                <a:latin typeface="Malgun Gothic" panose="020B0503020000020004" pitchFamily="34" charset="-127"/>
                <a:ea typeface="Malgun Gothic" panose="020B0503020000020004" pitchFamily="34" charset="-127"/>
                <a:cs typeface="Arial"/>
              </a:rPr>
              <a:t>continues to expand and cool to this day </a:t>
            </a:r>
            <a:endParaRPr lang="en-US" sz="1800" b="1" dirty="0" smtClean="0">
              <a:solidFill>
                <a:srgbClr val="222222"/>
              </a:solidFill>
              <a:latin typeface="Malgun Gothic" panose="020B0503020000020004" pitchFamily="34" charset="-127"/>
              <a:ea typeface="Malgun Gothic" panose="020B0503020000020004" pitchFamily="34" charset="-127"/>
              <a:cs typeface="Arial"/>
            </a:endParaRPr>
          </a:p>
          <a:p>
            <a:pPr>
              <a:lnSpc>
                <a:spcPct val="170000"/>
              </a:lnSpc>
            </a:pPr>
            <a:r>
              <a:rPr lang="en-US" sz="1800" b="1" dirty="0" smtClean="0">
                <a:solidFill>
                  <a:srgbClr val="222222"/>
                </a:solidFill>
                <a:latin typeface="Malgun Gothic" panose="020B0503020000020004" pitchFamily="34" charset="-127"/>
                <a:ea typeface="Malgun Gothic" panose="020B0503020000020004" pitchFamily="34" charset="-127"/>
                <a:cs typeface="Arial"/>
              </a:rPr>
              <a:t>an </a:t>
            </a:r>
            <a:r>
              <a:rPr lang="en-US" sz="1800" b="1" dirty="0">
                <a:solidFill>
                  <a:srgbClr val="222222"/>
                </a:solidFill>
                <a:latin typeface="Malgun Gothic" panose="020B0503020000020004" pitchFamily="34" charset="-127"/>
                <a:ea typeface="Malgun Gothic" panose="020B0503020000020004" pitchFamily="34" charset="-127"/>
                <a:cs typeface="Arial"/>
              </a:rPr>
              <a:t>expanding universe that began as an infinitesimal </a:t>
            </a:r>
            <a:r>
              <a:rPr lang="en-US" sz="1800" b="1" u="sng" dirty="0">
                <a:solidFill>
                  <a:srgbClr val="222222"/>
                </a:solidFill>
                <a:latin typeface="Malgun Gothic" panose="020B0503020000020004" pitchFamily="34" charset="-127"/>
                <a:ea typeface="Malgun Gothic" panose="020B0503020000020004" pitchFamily="34" charset="-127"/>
                <a:cs typeface="Arial"/>
              </a:rPr>
              <a:t>singularity </a:t>
            </a:r>
            <a:r>
              <a:rPr lang="en-US" sz="1800" b="1" dirty="0">
                <a:solidFill>
                  <a:srgbClr val="222222"/>
                </a:solidFill>
                <a:latin typeface="Malgun Gothic" panose="020B0503020000020004" pitchFamily="34" charset="-127"/>
                <a:ea typeface="Malgun Gothic" panose="020B0503020000020004" pitchFamily="34" charset="-127"/>
                <a:cs typeface="Arial"/>
              </a:rPr>
              <a:t>which appeared out of nowhere for reasons unknown. </a:t>
            </a:r>
            <a:endParaRPr lang="en-US" sz="1800" b="1" dirty="0" smtClean="0">
              <a:solidFill>
                <a:srgbClr val="222222"/>
              </a:solidFill>
              <a:latin typeface="Malgun Gothic" panose="020B0503020000020004" pitchFamily="34" charset="-127"/>
              <a:ea typeface="Malgun Gothic" panose="020B0503020000020004" pitchFamily="34" charset="-127"/>
              <a:cs typeface="Arial"/>
            </a:endParaRPr>
          </a:p>
          <a:p>
            <a:pPr>
              <a:lnSpc>
                <a:spcPct val="170000"/>
              </a:lnSpc>
            </a:pPr>
            <a:r>
              <a:rPr lang="en-US" sz="1800" b="1" dirty="0">
                <a:latin typeface="Malgun Gothic" panose="020B0503020000020004" pitchFamily="34" charset="-127"/>
                <a:ea typeface="Malgun Gothic" panose="020B0503020000020004" pitchFamily="34" charset="-127"/>
                <a:cs typeface="Times New Roman"/>
              </a:rPr>
              <a:t>Big Bang theory  occurred approximately 13.7 billion years ago. </a:t>
            </a:r>
            <a:endParaRPr lang="en-US" sz="1800" b="1" dirty="0" smtClean="0">
              <a:solidFill>
                <a:srgbClr val="222222"/>
              </a:solidFill>
              <a:latin typeface="Malgun Gothic" panose="020B0503020000020004" pitchFamily="34" charset="-127"/>
              <a:ea typeface="Malgun Gothic" panose="020B0503020000020004" pitchFamily="34" charset="-127"/>
              <a:cs typeface="Arial"/>
            </a:endParaRPr>
          </a:p>
        </p:txBody>
      </p:sp>
    </p:spTree>
    <p:extLst>
      <p:ext uri="{BB962C8B-B14F-4D97-AF65-F5344CB8AC3E}">
        <p14:creationId xmlns:p14="http://schemas.microsoft.com/office/powerpoint/2010/main" val="39354292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latin typeface="MS Reference Sans Serif"/>
                <a:ea typeface="Calibri"/>
                <a:cs typeface="Microsoft Sans Serif"/>
              </a:rPr>
              <a:t>BIG BANG THEORY Videos-</a:t>
            </a:r>
            <a:r>
              <a:rPr lang="en-US" b="1" dirty="0">
                <a:ea typeface="Calibri"/>
                <a:cs typeface="Times New Roman"/>
              </a:rPr>
              <a:t/>
            </a:r>
            <a:br>
              <a:rPr lang="en-US" b="1" dirty="0">
                <a:ea typeface="Calibri"/>
                <a:cs typeface="Times New Roman"/>
              </a:rPr>
            </a:br>
            <a:endParaRPr lang="en-US" b="1" dirty="0"/>
          </a:p>
        </p:txBody>
      </p:sp>
      <p:sp>
        <p:nvSpPr>
          <p:cNvPr id="3" name="Content Placeholder 2"/>
          <p:cNvSpPr>
            <a:spLocks noGrp="1"/>
          </p:cNvSpPr>
          <p:nvPr>
            <p:ph idx="1"/>
          </p:nvPr>
        </p:nvSpPr>
        <p:spPr>
          <a:xfrm>
            <a:off x="457200" y="914400"/>
            <a:ext cx="8229600" cy="5211763"/>
          </a:xfrm>
        </p:spPr>
        <p:txBody>
          <a:bodyPr>
            <a:noAutofit/>
          </a:bodyPr>
          <a:lstStyle/>
          <a:p>
            <a:pPr lvl="0">
              <a:lnSpc>
                <a:spcPct val="170000"/>
              </a:lnSpc>
              <a:spcBef>
                <a:spcPts val="0"/>
              </a:spcBef>
              <a:buFont typeface="Symbol"/>
              <a:buChar char=""/>
            </a:pPr>
            <a:r>
              <a:rPr lang="en-US" sz="2000" dirty="0" smtClean="0">
                <a:solidFill>
                  <a:srgbClr val="943634"/>
                </a:solidFill>
                <a:latin typeface="MS Reference Sans Serif"/>
                <a:ea typeface="Calibri"/>
                <a:cs typeface="Microsoft Sans Serif"/>
              </a:rPr>
              <a:t>Big </a:t>
            </a:r>
            <a:r>
              <a:rPr lang="en-US" sz="2000" dirty="0">
                <a:solidFill>
                  <a:srgbClr val="943634"/>
                </a:solidFill>
                <a:latin typeface="MS Reference Sans Serif"/>
                <a:ea typeface="Calibri"/>
                <a:cs typeface="Microsoft Sans Serif"/>
              </a:rPr>
              <a:t>Bang- How the Universe Works- </a:t>
            </a:r>
            <a:r>
              <a:rPr lang="en-US" sz="2000" u="sng" dirty="0">
                <a:solidFill>
                  <a:srgbClr val="0000FF"/>
                </a:solidFill>
                <a:latin typeface="MS Reference Sans Serif"/>
                <a:ea typeface="Calibri"/>
                <a:cs typeface="Microsoft Sans Serif"/>
                <a:hlinkClick r:id="rId2"/>
              </a:rPr>
              <a:t>http://www.youtube.com/watch?v=I-nSdxAjljA</a:t>
            </a:r>
            <a:endParaRPr lang="en-US" sz="2000" dirty="0">
              <a:ea typeface="Calibri"/>
              <a:cs typeface="Times New Roman"/>
            </a:endParaRPr>
          </a:p>
          <a:p>
            <a:pPr lvl="0">
              <a:lnSpc>
                <a:spcPct val="170000"/>
              </a:lnSpc>
              <a:spcBef>
                <a:spcPts val="0"/>
              </a:spcBef>
              <a:spcAft>
                <a:spcPts val="1000"/>
              </a:spcAft>
              <a:buFont typeface="Symbol"/>
              <a:buChar char=""/>
            </a:pPr>
            <a:r>
              <a:rPr lang="en-US" sz="2000" dirty="0">
                <a:solidFill>
                  <a:srgbClr val="943634"/>
                </a:solidFill>
                <a:latin typeface="MS Reference Sans Serif"/>
                <a:ea typeface="Calibri"/>
                <a:cs typeface="Microsoft Sans Serif"/>
              </a:rPr>
              <a:t>Inflation- </a:t>
            </a:r>
            <a:r>
              <a:rPr lang="en-US" sz="2000" u="sng" dirty="0">
                <a:solidFill>
                  <a:srgbClr val="0000FF"/>
                </a:solidFill>
                <a:latin typeface="MS Reference Sans Serif"/>
                <a:ea typeface="Calibri"/>
                <a:cs typeface="Microsoft Sans Serif"/>
                <a:hlinkClick r:id="rId3"/>
              </a:rPr>
              <a:t>http://www.youtube.com/watch?v=_LGia74lu70</a:t>
            </a:r>
            <a:r>
              <a:rPr lang="en-US" sz="2000" dirty="0">
                <a:latin typeface="MS Reference Sans Serif"/>
                <a:ea typeface="Calibri"/>
                <a:cs typeface="Microsoft Sans Serif"/>
              </a:rPr>
              <a:t> </a:t>
            </a:r>
            <a:endParaRPr lang="en-US" sz="2000" dirty="0">
              <a:ea typeface="Calibri"/>
              <a:cs typeface="Times New Roman"/>
            </a:endParaRPr>
          </a:p>
          <a:p>
            <a:pPr>
              <a:lnSpc>
                <a:spcPct val="170000"/>
              </a:lnSpc>
            </a:pPr>
            <a:r>
              <a:rPr lang="en-US" sz="2000" dirty="0">
                <a:solidFill>
                  <a:srgbClr val="4F6228"/>
                </a:solidFill>
                <a:latin typeface="MS Reference Sans Serif"/>
                <a:cs typeface="Microsoft Sans Serif"/>
              </a:rPr>
              <a:t>Expanding universe- </a:t>
            </a:r>
            <a:r>
              <a:rPr lang="en-US" sz="2000" u="sng" dirty="0">
                <a:solidFill>
                  <a:srgbClr val="0000FF"/>
                </a:solidFill>
                <a:latin typeface="MS Reference Sans Serif"/>
                <a:cs typeface="Microsoft Sans Serif"/>
                <a:hlinkClick r:id="rId4"/>
              </a:rPr>
              <a:t>http://www.youtube.com/watch?v=CcJ2u1BAL4I-</a:t>
            </a:r>
            <a:r>
              <a:rPr lang="en-US" sz="2000" dirty="0">
                <a:latin typeface="MS Reference Sans Serif"/>
                <a:cs typeface="Microsoft Sans Serif"/>
              </a:rPr>
              <a:t> NOVA</a:t>
            </a:r>
            <a:r>
              <a:rPr lang="en-US" sz="2000" b="1" dirty="0">
                <a:solidFill>
                  <a:srgbClr val="365F91"/>
                </a:solidFill>
                <a:latin typeface="MS Reference Sans Serif"/>
                <a:cs typeface="Microsoft Sans Serif"/>
              </a:rPr>
              <a:t> </a:t>
            </a:r>
            <a:endParaRPr lang="en-US" sz="2000" b="1" dirty="0" smtClean="0">
              <a:solidFill>
                <a:srgbClr val="365F91"/>
              </a:solidFill>
              <a:latin typeface="MS Reference Sans Serif"/>
              <a:cs typeface="Microsoft Sans Serif"/>
            </a:endParaRPr>
          </a:p>
          <a:p>
            <a:pPr>
              <a:lnSpc>
                <a:spcPct val="170000"/>
              </a:lnSpc>
            </a:pPr>
            <a:r>
              <a:rPr lang="en-US" sz="2000" b="1" u="sng" dirty="0" smtClean="0">
                <a:solidFill>
                  <a:srgbClr val="FF0000"/>
                </a:solidFill>
                <a:ea typeface="Calibri"/>
                <a:cs typeface="Times New Roman"/>
              </a:rPr>
              <a:t>Cosmic microwave background</a:t>
            </a:r>
            <a:r>
              <a:rPr lang="en-US" sz="2000" b="1" dirty="0" smtClean="0">
                <a:solidFill>
                  <a:srgbClr val="FF0000"/>
                </a:solidFill>
                <a:ea typeface="Calibri"/>
                <a:cs typeface="Times New Roman"/>
              </a:rPr>
              <a:t> </a:t>
            </a:r>
            <a:r>
              <a:rPr lang="en-US" sz="2000" b="1" u="sng" dirty="0" smtClean="0">
                <a:solidFill>
                  <a:srgbClr val="FF0000"/>
                </a:solidFill>
                <a:ea typeface="Calibri"/>
                <a:cs typeface="Times New Roman"/>
              </a:rPr>
              <a:t>radiation-</a:t>
            </a:r>
            <a:r>
              <a:rPr lang="en-US" sz="1600" u="sng" dirty="0" smtClean="0">
                <a:solidFill>
                  <a:srgbClr val="0000FF"/>
                </a:solidFill>
                <a:ea typeface="Calibri"/>
                <a:cs typeface="Times New Roman"/>
                <a:hlinkClick r:id="rId5"/>
              </a:rPr>
              <a:t>http://www.teachersdomain.org/resource/ess05.sci.ess.eiu.microwave/</a:t>
            </a:r>
            <a:r>
              <a:rPr lang="en-US" sz="1800" dirty="0" smtClean="0">
                <a:ea typeface="Calibri"/>
                <a:cs typeface="Times New Roman"/>
              </a:rPr>
              <a:t> Video 15 min.</a:t>
            </a:r>
          </a:p>
          <a:p>
            <a:pPr>
              <a:lnSpc>
                <a:spcPct val="170000"/>
              </a:lnSpc>
            </a:pPr>
            <a:r>
              <a:rPr lang="en-US" sz="1800" b="1" dirty="0" smtClean="0">
                <a:solidFill>
                  <a:schemeClr val="accent4">
                    <a:lumMod val="75000"/>
                  </a:schemeClr>
                </a:solidFill>
              </a:rPr>
              <a:t>The </a:t>
            </a:r>
            <a:r>
              <a:rPr lang="en-US" sz="1800" b="1" dirty="0">
                <a:solidFill>
                  <a:schemeClr val="accent4">
                    <a:lumMod val="75000"/>
                  </a:schemeClr>
                </a:solidFill>
              </a:rPr>
              <a:t>Elements: Forged in Stars- PBS </a:t>
            </a:r>
            <a:r>
              <a:rPr lang="en-US" sz="1800" b="1" dirty="0" smtClean="0">
                <a:solidFill>
                  <a:schemeClr val="accent4">
                    <a:lumMod val="75000"/>
                  </a:schemeClr>
                </a:solidFill>
              </a:rPr>
              <a:t> </a:t>
            </a:r>
            <a:r>
              <a:rPr lang="en-US" sz="1800" b="1" dirty="0" err="1" smtClean="0">
                <a:solidFill>
                  <a:schemeClr val="accent4">
                    <a:lumMod val="75000"/>
                  </a:schemeClr>
                </a:solidFill>
              </a:rPr>
              <a:t>Nucleosynthesis</a:t>
            </a:r>
            <a:r>
              <a:rPr lang="en-US" sz="1800" b="1" dirty="0" smtClean="0">
                <a:solidFill>
                  <a:schemeClr val="accent4">
                    <a:lumMod val="75000"/>
                  </a:schemeClr>
                </a:solidFill>
              </a:rPr>
              <a:t>= </a:t>
            </a:r>
            <a:r>
              <a:rPr lang="en-US" sz="1800" dirty="0" smtClean="0">
                <a:hlinkClick r:id="rId6"/>
              </a:rPr>
              <a:t>http</a:t>
            </a:r>
            <a:r>
              <a:rPr lang="en-US" sz="1800" dirty="0">
                <a:hlinkClick r:id="rId6"/>
              </a:rPr>
              <a:t>://www.youtube.com/watch?v=uKqvjEE0wFg</a:t>
            </a:r>
            <a:r>
              <a:rPr lang="en-US" sz="1800" dirty="0"/>
              <a:t> </a:t>
            </a:r>
          </a:p>
          <a:p>
            <a:pPr>
              <a:lnSpc>
                <a:spcPct val="170000"/>
              </a:lnSpc>
            </a:pPr>
            <a:endParaRPr lang="en-US" sz="1800" dirty="0">
              <a:ea typeface="Calibri"/>
              <a:cs typeface="Times New Roman"/>
            </a:endParaRPr>
          </a:p>
          <a:p>
            <a:pPr>
              <a:lnSpc>
                <a:spcPct val="170000"/>
              </a:lnSpc>
            </a:pPr>
            <a:endParaRPr lang="en-US" sz="2000" b="1" dirty="0" smtClean="0">
              <a:solidFill>
                <a:srgbClr val="365F91"/>
              </a:solidFill>
              <a:latin typeface="MS Reference Sans Serif"/>
              <a:cs typeface="Microsoft Sans Serif"/>
            </a:endParaRPr>
          </a:p>
          <a:p>
            <a:pPr>
              <a:lnSpc>
                <a:spcPct val="170000"/>
              </a:lnSpc>
            </a:pPr>
            <a:endParaRPr lang="en-US" sz="2000" dirty="0"/>
          </a:p>
          <a:p>
            <a:endParaRPr lang="en-US" sz="2000" dirty="0" smtClean="0">
              <a:ea typeface="Calibri"/>
              <a:cs typeface="Times New Roman"/>
            </a:endParaRPr>
          </a:p>
        </p:txBody>
      </p:sp>
    </p:spTree>
    <p:extLst>
      <p:ext uri="{BB962C8B-B14F-4D97-AF65-F5344CB8AC3E}">
        <p14:creationId xmlns:p14="http://schemas.microsoft.com/office/powerpoint/2010/main" val="33994635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latin typeface="MS Reference Sans Serif"/>
                <a:ea typeface="Calibri"/>
                <a:cs typeface="Times New Roman"/>
              </a:rPr>
              <a:t>Universe </a:t>
            </a:r>
            <a:r>
              <a:rPr lang="en-US" b="1" dirty="0" smtClean="0">
                <a:latin typeface="MS Reference Sans Serif"/>
                <a:ea typeface="Calibri"/>
                <a:cs typeface="Times New Roman"/>
              </a:rPr>
              <a:t>formation</a:t>
            </a:r>
            <a:endParaRPr lang="en-US" dirty="0"/>
          </a:p>
        </p:txBody>
      </p:sp>
      <p:sp>
        <p:nvSpPr>
          <p:cNvPr id="3" name="Content Placeholder 2"/>
          <p:cNvSpPr>
            <a:spLocks noGrp="1"/>
          </p:cNvSpPr>
          <p:nvPr>
            <p:ph idx="1"/>
          </p:nvPr>
        </p:nvSpPr>
        <p:spPr>
          <a:xfrm>
            <a:off x="457200" y="1219200"/>
            <a:ext cx="8229600" cy="5334000"/>
          </a:xfrm>
        </p:spPr>
        <p:txBody>
          <a:bodyPr>
            <a:normAutofit fontScale="55000" lnSpcReduction="20000"/>
          </a:bodyPr>
          <a:lstStyle/>
          <a:p>
            <a:pPr lvl="0">
              <a:lnSpc>
                <a:spcPct val="170000"/>
              </a:lnSpc>
              <a:spcBef>
                <a:spcPts val="0"/>
              </a:spcBef>
              <a:buFont typeface="Calibri"/>
              <a:buChar char="•"/>
            </a:pPr>
            <a:r>
              <a:rPr lang="en-US" dirty="0" smtClean="0">
                <a:latin typeface="MS Reference Sans Serif"/>
                <a:ea typeface="Calibri"/>
                <a:cs typeface="Times New Roman"/>
              </a:rPr>
              <a:t>Universe </a:t>
            </a:r>
            <a:r>
              <a:rPr lang="en-US" dirty="0">
                <a:latin typeface="MS Reference Sans Serif"/>
                <a:ea typeface="Calibri"/>
                <a:cs typeface="Times New Roman"/>
              </a:rPr>
              <a:t>forms from the </a:t>
            </a:r>
            <a:r>
              <a:rPr lang="en-US" b="1" dirty="0">
                <a:latin typeface="MS Reference Sans Serif"/>
                <a:ea typeface="Calibri"/>
                <a:cs typeface="Times New Roman"/>
              </a:rPr>
              <a:t>gravitational attraction</a:t>
            </a:r>
            <a:r>
              <a:rPr lang="en-US" dirty="0">
                <a:latin typeface="MS Reference Sans Serif"/>
                <a:ea typeface="Calibri"/>
                <a:cs typeface="Times New Roman"/>
              </a:rPr>
              <a:t> of molecules in a </a:t>
            </a:r>
            <a:r>
              <a:rPr lang="en-US" b="1" u="sng" dirty="0">
                <a:latin typeface="MS Reference Sans Serif"/>
                <a:ea typeface="Calibri"/>
                <a:cs typeface="Times New Roman"/>
              </a:rPr>
              <a:t>nebulae</a:t>
            </a:r>
            <a:r>
              <a:rPr lang="en-US" b="1" dirty="0">
                <a:latin typeface="MS Reference Sans Serif"/>
                <a:ea typeface="Calibri"/>
                <a:cs typeface="Times New Roman"/>
              </a:rPr>
              <a:t>.</a:t>
            </a:r>
            <a:r>
              <a:rPr lang="en-US" dirty="0">
                <a:latin typeface="MS Reference Sans Serif"/>
                <a:ea typeface="Calibri"/>
                <a:cs typeface="Times New Roman"/>
              </a:rPr>
              <a:t> </a:t>
            </a:r>
            <a:endParaRPr lang="en-US" dirty="0">
              <a:ea typeface="Calibri"/>
              <a:cs typeface="Times New Roman"/>
            </a:endParaRPr>
          </a:p>
          <a:p>
            <a:pPr lvl="0">
              <a:lnSpc>
                <a:spcPct val="170000"/>
              </a:lnSpc>
              <a:spcBef>
                <a:spcPts val="0"/>
              </a:spcBef>
              <a:buFont typeface="Calibri"/>
              <a:buChar char="•"/>
            </a:pPr>
            <a:r>
              <a:rPr lang="en-US" dirty="0">
                <a:latin typeface="MS Reference Sans Serif"/>
                <a:ea typeface="Calibri"/>
                <a:cs typeface="Times New Roman"/>
              </a:rPr>
              <a:t>As the mass increases due to gravity, it clears out the space around it. If there is enough material pulled inward it forms a star, it not it may form a planet. </a:t>
            </a:r>
            <a:endParaRPr lang="en-US" dirty="0">
              <a:ea typeface="Calibri"/>
              <a:cs typeface="Times New Roman"/>
            </a:endParaRPr>
          </a:p>
          <a:p>
            <a:pPr lvl="0">
              <a:lnSpc>
                <a:spcPct val="170000"/>
              </a:lnSpc>
              <a:spcBef>
                <a:spcPts val="0"/>
              </a:spcBef>
              <a:buFont typeface="Calibri"/>
              <a:buChar char="•"/>
            </a:pPr>
            <a:r>
              <a:rPr lang="en-US" dirty="0">
                <a:latin typeface="MS Reference Sans Serif"/>
                <a:ea typeface="Calibri"/>
                <a:cs typeface="Times New Roman"/>
              </a:rPr>
              <a:t>The pressure from the gravitational attraction in a star begins the </a:t>
            </a:r>
            <a:r>
              <a:rPr lang="en-US" b="1" dirty="0">
                <a:latin typeface="MS Reference Sans Serif"/>
                <a:ea typeface="Calibri"/>
                <a:cs typeface="Times New Roman"/>
              </a:rPr>
              <a:t>FUSION </a:t>
            </a:r>
            <a:r>
              <a:rPr lang="en-US" dirty="0">
                <a:latin typeface="MS Reference Sans Serif"/>
                <a:ea typeface="Calibri"/>
                <a:cs typeface="Times New Roman"/>
              </a:rPr>
              <a:t>reaction where Hydrogen atoms combine to form helium (and eventually heavier atoms), releasing the energy of the star that eventually reaches Earth in the form of radiation. </a:t>
            </a:r>
            <a:endParaRPr lang="en-US" dirty="0">
              <a:ea typeface="Calibri"/>
              <a:cs typeface="Times New Roman"/>
            </a:endParaRPr>
          </a:p>
          <a:p>
            <a:pPr lvl="0">
              <a:lnSpc>
                <a:spcPct val="170000"/>
              </a:lnSpc>
              <a:spcBef>
                <a:spcPts val="0"/>
              </a:spcBef>
              <a:spcAft>
                <a:spcPts val="1000"/>
              </a:spcAft>
              <a:buFont typeface="Calibri"/>
              <a:buChar char="•"/>
            </a:pPr>
            <a:r>
              <a:rPr lang="en-US" dirty="0">
                <a:latin typeface="MS Reference Sans Serif"/>
                <a:ea typeface="Calibri"/>
                <a:cs typeface="Times New Roman"/>
              </a:rPr>
              <a:t>The mass rotates. It is believed that our galaxy has a black hole in the middle.</a:t>
            </a:r>
            <a:endParaRPr lang="en-US" dirty="0">
              <a:ea typeface="Calibri"/>
              <a:cs typeface="Times New Roman"/>
            </a:endParaRPr>
          </a:p>
          <a:p>
            <a:pPr>
              <a:lnSpc>
                <a:spcPct val="170000"/>
              </a:lnSpc>
            </a:pPr>
            <a:endParaRPr lang="en-US" dirty="0"/>
          </a:p>
        </p:txBody>
      </p:sp>
    </p:spTree>
    <p:extLst>
      <p:ext uri="{BB962C8B-B14F-4D97-AF65-F5344CB8AC3E}">
        <p14:creationId xmlns:p14="http://schemas.microsoft.com/office/powerpoint/2010/main" val="14240372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3235</TotalTime>
  <Words>4570</Words>
  <Application>Microsoft Office PowerPoint</Application>
  <PresentationFormat>On-screen Show (4:3)</PresentationFormat>
  <Paragraphs>326</Paragraphs>
  <Slides>53</Slides>
  <Notes>22</Notes>
  <HiddenSlides>0</HiddenSlides>
  <MMClips>0</MMClips>
  <ScaleCrop>false</ScaleCrop>
  <HeadingPairs>
    <vt:vector size="4" baseType="variant">
      <vt:variant>
        <vt:lpstr>Theme</vt:lpstr>
      </vt:variant>
      <vt:variant>
        <vt:i4>1</vt:i4>
      </vt:variant>
      <vt:variant>
        <vt:lpstr>Slide Titles</vt:lpstr>
      </vt:variant>
      <vt:variant>
        <vt:i4>53</vt:i4>
      </vt:variant>
    </vt:vector>
  </HeadingPairs>
  <TitlesOfParts>
    <vt:vector size="54" baseType="lpstr">
      <vt:lpstr>Office Theme</vt:lpstr>
      <vt:lpstr>The Universe and Its Stars </vt:lpstr>
      <vt:lpstr>As we develop new instruments (ex. telescopes &amp; particle accelerators), we will gain more information about our universe and the quantum forces involved in it.  Telescopes</vt:lpstr>
      <vt:lpstr>PowerPoint Presentation</vt:lpstr>
      <vt:lpstr>PowerPoint Presentation</vt:lpstr>
      <vt:lpstr>Other theories for the  Origin of the Universe</vt:lpstr>
      <vt:lpstr>Big Bang theory  occurred approximately 13.7 billion years ago. </vt:lpstr>
      <vt:lpstr>Big Bang Theory - The Premise. </vt:lpstr>
      <vt:lpstr>BIG BANG THEORY Videos- </vt:lpstr>
      <vt:lpstr>Universe formation</vt:lpstr>
      <vt:lpstr>Nebulaes  nursery of stars &amp; planets</vt:lpstr>
      <vt:lpstr>Recycling Matter</vt:lpstr>
      <vt:lpstr>Solar System Began</vt:lpstr>
      <vt:lpstr>Origin of the Solar System</vt:lpstr>
      <vt:lpstr>Evidence of the Big Bang HS-ESS1-2. Construct an explanation of the Big Bang theory based on astronomical evidence of light spectra, motion of distant galaxies, and composition of matter in the universe.</vt:lpstr>
      <vt:lpstr>The study of stars’ light spectra and brightness is used to identify compositional elements of stars, their movements, and their distances from Earth.    The Red Shift is based on the Doppler Effect</vt:lpstr>
      <vt:lpstr>Composition: NUCLEOSYNTHESIS – </vt:lpstr>
      <vt:lpstr>Today astronomers believe that around three quarters of the mass of the Universe consists of dark matter</vt:lpstr>
      <vt:lpstr>Uses light to separate substances and identify. </vt:lpstr>
      <vt:lpstr>Measurement in Space PARALLAX</vt:lpstr>
      <vt:lpstr>Magnitude of Stars</vt:lpstr>
      <vt:lpstr>Star Brightness &amp; Size</vt:lpstr>
      <vt:lpstr>The Main Sequence</vt:lpstr>
      <vt:lpstr>A Star Is Born</vt:lpstr>
      <vt:lpstr>Star Life cycles</vt:lpstr>
      <vt:lpstr>Evolution of Stars</vt:lpstr>
      <vt:lpstr>Life cycle </vt:lpstr>
      <vt:lpstr>Supernova   atoms found on Earth--such as gold, uranium, and many essential to life--were created in a nearby supernova</vt:lpstr>
      <vt:lpstr>Black Hole</vt:lpstr>
      <vt:lpstr>PowerPoint Presentation</vt:lpstr>
      <vt:lpstr>The Milky Way Galaxy</vt:lpstr>
      <vt:lpstr>PowerPoint Presentation</vt:lpstr>
      <vt:lpstr>PowerPoint Presentation</vt:lpstr>
      <vt:lpstr>Size of the Solar System</vt:lpstr>
      <vt:lpstr>The Sun—An Average Star</vt:lpstr>
      <vt:lpstr>Sun</vt:lpstr>
      <vt:lpstr>CMEs</vt:lpstr>
      <vt:lpstr>Space Weather &amp; Generating Energy</vt:lpstr>
      <vt:lpstr>The sun’s radiation varies due to sudden solar flares (“space weather”), the 11-year sunspot cycle, and non-cyclic variations over centuries</vt:lpstr>
      <vt:lpstr>The 11-year sunspot cycle</vt:lpstr>
      <vt:lpstr>Use mathematical or computational representations to predict the motion of orbiting objects in the solar system.  </vt:lpstr>
      <vt:lpstr>Newton's law of gravity </vt:lpstr>
      <vt:lpstr>reconstruct the early history of Earth.</vt:lpstr>
      <vt:lpstr>Moon Formation At present, the giant impact hypothesis seems to  be the best model to fit the scientific evidence for how the moon was created</vt:lpstr>
      <vt:lpstr>Early history of Earth formed along with the rest of the solar system 4.6 billion years ago. </vt:lpstr>
      <vt:lpstr>Examples of evidence of Earth’s formation and early history include the  Absolute Ages</vt:lpstr>
      <vt:lpstr>Milky way collision</vt:lpstr>
      <vt:lpstr>Year vs. day</vt:lpstr>
      <vt:lpstr>Europe Takes Aim at Space Junk Menace</vt:lpstr>
      <vt:lpstr>3D Printers Could Build Futuristic Moon Colony </vt:lpstr>
      <vt:lpstr>Warp Drive</vt:lpstr>
      <vt:lpstr>Mystery of Moon's Magnetic Field Deepens By Charles Q. Choi | SPACE.com – Sat, May 18, 2013</vt:lpstr>
      <vt:lpstr>Mysterious Energy Ribbon at Solar System's Edge a 'Cosmic Roadmap' By by Elizabeth Howell, SPACE.com Contributor February 13, 2014 </vt:lpstr>
      <vt:lpstr>Monster Black Hole Burp Surprises Scientists By Tia Ghose, LiveScience SPACE.com – A massive outburst erupts from …</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Vicki</dc:creator>
  <cp:lastModifiedBy>walmart</cp:lastModifiedBy>
  <cp:revision>75</cp:revision>
  <cp:lastPrinted>2014-03-11T00:30:54Z</cp:lastPrinted>
  <dcterms:created xsi:type="dcterms:W3CDTF">2013-04-28T02:08:16Z</dcterms:created>
  <dcterms:modified xsi:type="dcterms:W3CDTF">2014-03-12T03:10:35Z</dcterms:modified>
</cp:coreProperties>
</file>